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embeddedFontLst>
    <p:embeddedFont>
      <p:font typeface="Montserrat"/>
      <p:regular r:id="rId18"/>
      <p:bold r:id="rId19"/>
      <p:italic r:id="rId20"/>
      <p:boldItalic r:id="rId21"/>
    </p:embeddedFont>
    <p:embeddedFont>
      <p:font typeface="Pacifico"/>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11" Type="http://schemas.openxmlformats.org/officeDocument/2006/relationships/slide" Target="slides/slide7.xml"/><Relationship Id="rId22" Type="http://schemas.openxmlformats.org/officeDocument/2006/relationships/font" Target="fonts/Pacifico-regular.fntdata"/><Relationship Id="rId10" Type="http://schemas.openxmlformats.org/officeDocument/2006/relationships/slide" Target="slides/slide6.xml"/><Relationship Id="rId21" Type="http://schemas.openxmlformats.org/officeDocument/2006/relationships/font" Target="fonts/Montserrat-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Montserrat-bold.fntdata"/><Relationship Id="rId6" Type="http://schemas.openxmlformats.org/officeDocument/2006/relationships/slide" Target="slides/slide2.xml"/><Relationship Id="rId18" Type="http://schemas.openxmlformats.org/officeDocument/2006/relationships/font" Target="fonts/Montserrat-regular.fntdata"/><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sz="1600"/>
          </a:p>
        </p:txBody>
      </p:sp>
      <p:sp>
        <p:nvSpPr>
          <p:cNvPr id="63" name="Google Shape;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6f2ba98a2a_0_6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US" sz="1800"/>
              <a:t>We also added gaussian noise for generalizability.</a:t>
            </a:r>
            <a:endParaRPr sz="1800"/>
          </a:p>
          <a:p>
            <a:pPr indent="0" lvl="0" marL="0" rtl="0" algn="l">
              <a:lnSpc>
                <a:spcPct val="100000"/>
              </a:lnSpc>
              <a:spcBef>
                <a:spcPts val="0"/>
              </a:spcBef>
              <a:spcAft>
                <a:spcPts val="0"/>
              </a:spcAft>
              <a:buClr>
                <a:schemeClr val="dk1"/>
              </a:buClr>
              <a:buSzPts val="1100"/>
              <a:buFont typeface="Arial"/>
              <a:buNone/>
            </a:pPr>
            <a:r>
              <a:t/>
            </a:r>
            <a:endParaRPr sz="1800"/>
          </a:p>
        </p:txBody>
      </p:sp>
      <p:sp>
        <p:nvSpPr>
          <p:cNvPr id="174" name="Google Shape;174;g16f2ba98a2a_0_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715a4eaa38_1_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t/>
            </a:r>
            <a:endParaRPr sz="1800"/>
          </a:p>
        </p:txBody>
      </p:sp>
      <p:sp>
        <p:nvSpPr>
          <p:cNvPr id="181" name="Google Shape;181;g1715a4eaa38_1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You can use this as an important point on mentioning that the VGG and other architectures aren't able to make the distinction between the background and the hands. So it is less likely to generalize in other settings.</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Because we see that there are some taps visible in the saliency map for VGG and this is the most important finding that although accuracies for this dataset doesn't change much, but generalizeability of such CNN models are questionable.</a:t>
            </a:r>
            <a:endParaRPr/>
          </a:p>
        </p:txBody>
      </p:sp>
      <p:sp>
        <p:nvSpPr>
          <p:cNvPr id="187" name="Google Shape;187;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738eacfca4_0_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US" sz="1800"/>
              <a:t>We manually chose representational images that are visually similar to the six steps of handwashing prescribed by</a:t>
            </a:r>
            <a:endParaRPr sz="1800"/>
          </a:p>
          <a:p>
            <a:pPr indent="0" lvl="0" marL="0" rtl="0" algn="l">
              <a:lnSpc>
                <a:spcPct val="100000"/>
              </a:lnSpc>
              <a:spcBef>
                <a:spcPts val="0"/>
              </a:spcBef>
              <a:spcAft>
                <a:spcPts val="0"/>
              </a:spcAft>
              <a:buClr>
                <a:schemeClr val="dk1"/>
              </a:buClr>
              <a:buSzPts val="1100"/>
              <a:buFont typeface="Arial"/>
              <a:buNone/>
            </a:pPr>
            <a:r>
              <a:rPr lang="en-US" sz="1800"/>
              <a:t>the World Health Organisation. We also excluded images with severe motion blur and images without any hands in</a:t>
            </a:r>
            <a:endParaRPr sz="1800"/>
          </a:p>
          <a:p>
            <a:pPr indent="0" lvl="0" marL="0" rtl="0" algn="l">
              <a:lnSpc>
                <a:spcPct val="100000"/>
              </a:lnSpc>
              <a:spcBef>
                <a:spcPts val="0"/>
              </a:spcBef>
              <a:spcAft>
                <a:spcPts val="0"/>
              </a:spcAft>
              <a:buClr>
                <a:schemeClr val="dk1"/>
              </a:buClr>
              <a:buSzPts val="1100"/>
              <a:buFont typeface="Arial"/>
              <a:buNone/>
            </a:pPr>
            <a:r>
              <a:rPr lang="en-US" sz="1800"/>
              <a:t>the frame. The left-hand and right-hand versions of the handwashing steps two, four, five, and six were further</a:t>
            </a:r>
            <a:endParaRPr sz="1800"/>
          </a:p>
          <a:p>
            <a:pPr indent="0" lvl="0" marL="0" rtl="0" algn="l">
              <a:lnSpc>
                <a:spcPct val="100000"/>
              </a:lnSpc>
              <a:spcBef>
                <a:spcPts val="0"/>
              </a:spcBef>
              <a:spcAft>
                <a:spcPts val="0"/>
              </a:spcAft>
              <a:buClr>
                <a:schemeClr val="dk1"/>
              </a:buClr>
              <a:buSzPts val="1100"/>
              <a:buFont typeface="Arial"/>
              <a:buNone/>
            </a:pPr>
            <a:r>
              <a:rPr lang="en-US" sz="1800"/>
              <a:t>combined to form six classes in the dataset, representing the six steps of handwashing.</a:t>
            </a:r>
            <a:endParaRPr sz="1800"/>
          </a:p>
          <a:p>
            <a:pPr indent="0" lvl="0" marL="0" rtl="0" algn="l">
              <a:lnSpc>
                <a:spcPct val="100000"/>
              </a:lnSpc>
              <a:spcBef>
                <a:spcPts val="0"/>
              </a:spcBef>
              <a:spcAft>
                <a:spcPts val="0"/>
              </a:spcAft>
              <a:buClr>
                <a:schemeClr val="dk1"/>
              </a:buClr>
              <a:buSzPts val="1100"/>
              <a:buFont typeface="Arial"/>
              <a:buNone/>
            </a:pPr>
            <a:r>
              <a:rPr lang="en-US" sz="1800"/>
              <a:t>We further modified the dataset with an environment level train-test split to test the generalizability of the</a:t>
            </a:r>
            <a:endParaRPr sz="1800"/>
          </a:p>
          <a:p>
            <a:pPr indent="0" lvl="0" marL="0" rtl="0" algn="l">
              <a:lnSpc>
                <a:spcPct val="100000"/>
              </a:lnSpc>
              <a:spcBef>
                <a:spcPts val="0"/>
              </a:spcBef>
              <a:spcAft>
                <a:spcPts val="0"/>
              </a:spcAft>
              <a:buClr>
                <a:schemeClr val="dk1"/>
              </a:buClr>
              <a:buSzPts val="1100"/>
              <a:buFont typeface="Arial"/>
              <a:buNone/>
            </a:pPr>
            <a:r>
              <a:rPr lang="en-US" sz="1800"/>
              <a:t>trained model in unfamiliar environments. We did this by using four different background environments in the</a:t>
            </a:r>
            <a:endParaRPr sz="1800"/>
          </a:p>
          <a:p>
            <a:pPr indent="0" lvl="0" marL="0" rtl="0" algn="l">
              <a:lnSpc>
                <a:spcPct val="100000"/>
              </a:lnSpc>
              <a:spcBef>
                <a:spcPts val="0"/>
              </a:spcBef>
              <a:spcAft>
                <a:spcPts val="0"/>
              </a:spcAft>
              <a:buClr>
                <a:schemeClr val="dk1"/>
              </a:buClr>
              <a:buSzPts val="1100"/>
              <a:buFont typeface="Arial"/>
              <a:buNone/>
            </a:pPr>
            <a:r>
              <a:rPr lang="en-US" sz="1800"/>
              <a:t>dataset for training the model. The fifth environment, which the model did not see during training, was used for</a:t>
            </a:r>
            <a:endParaRPr sz="1800"/>
          </a:p>
          <a:p>
            <a:pPr indent="0" lvl="0" marL="0" rtl="0" algn="l">
              <a:lnSpc>
                <a:spcPct val="100000"/>
              </a:lnSpc>
              <a:spcBef>
                <a:spcPts val="0"/>
              </a:spcBef>
              <a:spcAft>
                <a:spcPts val="0"/>
              </a:spcAft>
              <a:buClr>
                <a:schemeClr val="dk1"/>
              </a:buClr>
              <a:buSzPts val="1100"/>
              <a:buFont typeface="Arial"/>
              <a:buNone/>
            </a:pPr>
            <a:r>
              <a:rPr lang="en-US" sz="1800"/>
              <a:t>testing the model’s performance.</a:t>
            </a:r>
            <a:endParaRPr sz="1800"/>
          </a:p>
        </p:txBody>
      </p:sp>
      <p:sp>
        <p:nvSpPr>
          <p:cNvPr id="194" name="Google Shape;194;g1738eacfca4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Poor hand hygiene practices among children have been identified as the primary cause of morbidity such as anaemia, respiratory illnesses, and diarrhoea. Widespread adoption of a proper handwashing routine with soap can potentially prevent up to one million deaths worldwide. It can lower the risk of respiratory infections by 16%. When hand hygiene is practised in community school settings, research has shown that it has reduced absenteeism due to gastrointestinal illness. </a:t>
            </a:r>
            <a:endParaRPr sz="1400">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However, despite its simplicity and effectiveness, most handwashing campaigns conducted over the past three decades failed to establish handwashing behaviour as a regular habit. Handwashing behaviour can become effective only if it is practised often enough, and for this, it must become a habit. We believe that when handwashing regimens are introduced to children at a young age, it has the potential to instil regular habits. </a:t>
            </a:r>
            <a:endParaRPr sz="1400">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An autonomous social agent that observes children while handwashing and encourages good hand washing practices could provide an opportunity for handwashing behavior to become a habit.</a:t>
            </a:r>
            <a:endParaRPr sz="1400">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Prior studies showed that the intervention of a social robot (Pepe) can significantly improve the frequency and quality of hand washing among children.</a:t>
            </a:r>
            <a:endParaRPr sz="1400">
              <a:latin typeface="Times New Roman"/>
              <a:ea typeface="Times New Roman"/>
              <a:cs typeface="Times New Roman"/>
              <a:sym typeface="Times New Roman"/>
            </a:endParaRPr>
          </a:p>
          <a:p>
            <a:pPr indent="0" lvl="0" marL="0" rtl="0" algn="l">
              <a:lnSpc>
                <a:spcPct val="100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Importance of hand hygiene in healthcare.</a:t>
            </a:r>
            <a:endParaRPr sz="1400">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p:txBody>
      </p:sp>
      <p:sp>
        <p:nvSpPr>
          <p:cNvPr id="74" name="Google Shape;7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77ee0f6f78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4" name="Google Shape;84;g177ee0f6f78_0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355600" lvl="0" marL="457200" rtl="0" algn="just">
              <a:spcBef>
                <a:spcPts val="1000"/>
              </a:spcBef>
              <a:spcAft>
                <a:spcPts val="0"/>
              </a:spcAft>
              <a:buClr>
                <a:schemeClr val="dk1"/>
              </a:buClr>
              <a:buSzPts val="2000"/>
              <a:buFont typeface="Montserrat"/>
              <a:buChar char="●"/>
            </a:pPr>
            <a:r>
              <a:rPr lang="en-US" sz="2000">
                <a:latin typeface="Montserrat"/>
                <a:ea typeface="Montserrat"/>
                <a:cs typeface="Montserrat"/>
                <a:sym typeface="Montserrat"/>
              </a:rPr>
              <a:t>A critical element of such a robot is its action detection system which classifies the handwashing steps.</a:t>
            </a:r>
            <a:endParaRPr sz="2000">
              <a:latin typeface="Montserrat"/>
              <a:ea typeface="Montserrat"/>
              <a:cs typeface="Montserrat"/>
              <a:sym typeface="Montserrat"/>
            </a:endParaRPr>
          </a:p>
          <a:p>
            <a:pPr indent="-355600" lvl="0" marL="457200" rtl="0" algn="just">
              <a:spcBef>
                <a:spcPts val="1000"/>
              </a:spcBef>
              <a:spcAft>
                <a:spcPts val="0"/>
              </a:spcAft>
              <a:buClr>
                <a:schemeClr val="dk1"/>
              </a:buClr>
              <a:buSzPts val="2000"/>
              <a:buFont typeface="Montserrat"/>
              <a:buChar char="●"/>
            </a:pPr>
            <a:r>
              <a:rPr lang="en-US" sz="2000">
                <a:latin typeface="Montserrat"/>
                <a:ea typeface="Montserrat"/>
                <a:cs typeface="Montserrat"/>
                <a:sym typeface="Montserrat"/>
              </a:rPr>
              <a:t>We present an AI model that can detect the different hand washing steps and classify it accurately in order to monitor the quality of hand washing.</a:t>
            </a:r>
            <a:endParaRPr sz="2000">
              <a:latin typeface="Montserrat"/>
              <a:ea typeface="Montserrat"/>
              <a:cs typeface="Montserrat"/>
              <a:sym typeface="Montserrat"/>
            </a:endParaRPr>
          </a:p>
          <a:p>
            <a:pPr indent="-355600" lvl="0" marL="457200" rtl="0" algn="just">
              <a:spcBef>
                <a:spcPts val="1000"/>
              </a:spcBef>
              <a:spcAft>
                <a:spcPts val="0"/>
              </a:spcAft>
              <a:buClr>
                <a:schemeClr val="dk1"/>
              </a:buClr>
              <a:buSzPts val="2000"/>
              <a:buFont typeface="Montserrat"/>
              <a:buChar char="●"/>
            </a:pPr>
            <a:r>
              <a:rPr lang="en-US" sz="2000">
                <a:latin typeface="Montserrat"/>
                <a:ea typeface="Montserrat"/>
                <a:cs typeface="Montserrat"/>
                <a:sym typeface="Montserrat"/>
              </a:rPr>
              <a:t>We have focused our work on the six main steps of hand hygiene which are common to both hand washing with soap and hand rubbing with alcohol-based formulation, as prescribed by the WHO guidelines.</a:t>
            </a:r>
            <a:endParaRPr/>
          </a:p>
        </p:txBody>
      </p:sp>
      <p:sp>
        <p:nvSpPr>
          <p:cNvPr id="85" name="Google Shape;85;g177ee0f6f78_0_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7a437125ae_0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US" sz="1800"/>
              <a:t>Convolutional neural networks (CNN) can be used for classification of actions (Handwashing steps in our case) when the data is diverse and rich. Each hand washing action from an input video stream is fed as a sequence of images to the CNN, thereby creating a frame-based image classifier.</a:t>
            </a:r>
            <a:endParaRPr sz="1800"/>
          </a:p>
          <a:p>
            <a:pPr indent="0" lvl="0" marL="0" rtl="0" algn="l">
              <a:lnSpc>
                <a:spcPct val="100000"/>
              </a:lnSpc>
              <a:spcBef>
                <a:spcPts val="0"/>
              </a:spcBef>
              <a:spcAft>
                <a:spcPts val="0"/>
              </a:spcAft>
              <a:buClr>
                <a:schemeClr val="dk1"/>
              </a:buClr>
              <a:buSzPts val="1100"/>
              <a:buFont typeface="Arial"/>
              <a:buNone/>
            </a:pPr>
            <a:r>
              <a:t/>
            </a:r>
            <a:endParaRPr sz="1800"/>
          </a:p>
          <a:p>
            <a:pPr indent="0" lvl="0" marL="0" rtl="0" algn="l">
              <a:lnSpc>
                <a:spcPct val="100000"/>
              </a:lnSpc>
              <a:spcBef>
                <a:spcPts val="0"/>
              </a:spcBef>
              <a:spcAft>
                <a:spcPts val="0"/>
              </a:spcAft>
              <a:buClr>
                <a:schemeClr val="dk1"/>
              </a:buClr>
              <a:buSzPts val="1100"/>
              <a:buFont typeface="Arial"/>
              <a:buNone/>
            </a:pPr>
            <a:r>
              <a:rPr lang="en-US" sz="1800"/>
              <a:t>Cikel and </a:t>
            </a:r>
            <a:r>
              <a:rPr lang="en-US" sz="1800"/>
              <a:t>colleagues</a:t>
            </a:r>
            <a:r>
              <a:rPr lang="en-US" sz="1800"/>
              <a:t> conducted a study focusing on the classification of hand washing steps using ResNet with LSTMs. Their model had an accuracy of  97.33%. Due to the large complexity of LSTM models, the inference stage of LSTM can require significant computing power and memory resources in order to keep up with a real-time workload.</a:t>
            </a:r>
            <a:endParaRPr sz="1800"/>
          </a:p>
          <a:p>
            <a:pPr indent="0" lvl="0" marL="0" rtl="0" algn="l">
              <a:lnSpc>
                <a:spcPct val="100000"/>
              </a:lnSpc>
              <a:spcBef>
                <a:spcPts val="0"/>
              </a:spcBef>
              <a:spcAft>
                <a:spcPts val="0"/>
              </a:spcAft>
              <a:buClr>
                <a:schemeClr val="dk1"/>
              </a:buClr>
              <a:buSzPts val="1100"/>
              <a:buFont typeface="Arial"/>
              <a:buNone/>
            </a:pPr>
            <a:r>
              <a:t/>
            </a:r>
            <a:endParaRPr sz="1800"/>
          </a:p>
          <a:p>
            <a:pPr indent="0" lvl="0" marL="0" rtl="0" algn="l">
              <a:lnSpc>
                <a:spcPct val="100000"/>
              </a:lnSpc>
              <a:spcBef>
                <a:spcPts val="0"/>
              </a:spcBef>
              <a:spcAft>
                <a:spcPts val="0"/>
              </a:spcAft>
              <a:buClr>
                <a:schemeClr val="dk1"/>
              </a:buClr>
              <a:buSzPts val="1100"/>
              <a:buFont typeface="Arial"/>
              <a:buNone/>
            </a:pPr>
            <a:r>
              <a:rPr lang="en-US" sz="1800"/>
              <a:t>Chen et al.  studied the effectiveness of the Spatial and Channel-wise Attention in Convolutional Neural Network (SCA-CNN) framework for image captioning. CNN models VGG-19 and ResNet-152 were used for image encoding part. The results show that SCA-CNN makes the original CNN multi-layer feature maps adaptive to the context-specific channelwise attention and spatial attention at multiple layers.</a:t>
            </a:r>
            <a:endParaRPr sz="1800"/>
          </a:p>
          <a:p>
            <a:pPr indent="0" lvl="0" marL="0" rtl="0" algn="l">
              <a:lnSpc>
                <a:spcPct val="100000"/>
              </a:lnSpc>
              <a:spcBef>
                <a:spcPts val="0"/>
              </a:spcBef>
              <a:spcAft>
                <a:spcPts val="0"/>
              </a:spcAft>
              <a:buClr>
                <a:schemeClr val="dk1"/>
              </a:buClr>
              <a:buSzPts val="1100"/>
              <a:buFont typeface="Arial"/>
              <a:buNone/>
            </a:pPr>
            <a:r>
              <a:t/>
            </a:r>
            <a:endParaRPr sz="1800"/>
          </a:p>
          <a:p>
            <a:pPr indent="0" lvl="0" marL="0" rtl="0" algn="l">
              <a:lnSpc>
                <a:spcPct val="100000"/>
              </a:lnSpc>
              <a:spcBef>
                <a:spcPts val="0"/>
              </a:spcBef>
              <a:spcAft>
                <a:spcPts val="0"/>
              </a:spcAft>
              <a:buClr>
                <a:schemeClr val="dk1"/>
              </a:buClr>
              <a:buSzPts val="1100"/>
              <a:buFont typeface="Arial"/>
              <a:buNone/>
            </a:pPr>
            <a:r>
              <a:rPr lang="en-US" sz="1800"/>
              <a:t>Google’s mediapipe - Would not work with self occlusion - fails on skin-to-skin contact.</a:t>
            </a:r>
            <a:endParaRPr sz="1800"/>
          </a:p>
          <a:p>
            <a:pPr indent="0" lvl="0" marL="0" rtl="0" algn="l">
              <a:lnSpc>
                <a:spcPct val="100000"/>
              </a:lnSpc>
              <a:spcBef>
                <a:spcPts val="0"/>
              </a:spcBef>
              <a:spcAft>
                <a:spcPts val="0"/>
              </a:spcAft>
              <a:buClr>
                <a:schemeClr val="dk1"/>
              </a:buClr>
              <a:buSzPts val="1100"/>
              <a:buFont typeface="Arial"/>
              <a:buNone/>
            </a:pPr>
            <a:r>
              <a:t/>
            </a:r>
            <a:endParaRPr sz="1800"/>
          </a:p>
          <a:p>
            <a:pPr indent="0" lvl="0" marL="0" rtl="0" algn="l">
              <a:lnSpc>
                <a:spcPct val="100000"/>
              </a:lnSpc>
              <a:spcBef>
                <a:spcPts val="0"/>
              </a:spcBef>
              <a:spcAft>
                <a:spcPts val="0"/>
              </a:spcAft>
              <a:buClr>
                <a:schemeClr val="dk1"/>
              </a:buClr>
              <a:buSzPts val="1100"/>
              <a:buFont typeface="Arial"/>
              <a:buNone/>
            </a:pPr>
            <a:r>
              <a:t/>
            </a:r>
            <a:endParaRPr sz="1800"/>
          </a:p>
        </p:txBody>
      </p:sp>
      <p:sp>
        <p:nvSpPr>
          <p:cNvPr id="94" name="Google Shape;94;g17a437125ae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742c152bda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742c152bda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t/>
            </a:r>
            <a:endParaRPr sz="1300"/>
          </a:p>
          <a:p>
            <a:pPr indent="0" lvl="0" marL="0" rtl="0" algn="l">
              <a:spcBef>
                <a:spcPts val="0"/>
              </a:spcBef>
              <a:spcAft>
                <a:spcPts val="0"/>
              </a:spcAft>
              <a:buClr>
                <a:schemeClr val="dk1"/>
              </a:buClr>
              <a:buSzPts val="1100"/>
              <a:buFont typeface="Arial"/>
              <a:buNone/>
            </a:pPr>
            <a:r>
              <a:t/>
            </a:r>
            <a:endParaRPr sz="1500"/>
          </a:p>
          <a:p>
            <a:pPr indent="-323850" lvl="0" marL="457200" rtl="0" algn="just">
              <a:spcBef>
                <a:spcPts val="1000"/>
              </a:spcBef>
              <a:spcAft>
                <a:spcPts val="0"/>
              </a:spcAft>
              <a:buClr>
                <a:schemeClr val="dk1"/>
              </a:buClr>
              <a:buSzPts val="1500"/>
              <a:buFont typeface="Montserrat"/>
              <a:buChar char="●"/>
            </a:pPr>
            <a:r>
              <a:rPr lang="en-US" sz="1500">
                <a:latin typeface="Montserrat"/>
                <a:ea typeface="Montserrat"/>
                <a:cs typeface="Montserrat"/>
                <a:sym typeface="Montserrat"/>
              </a:rPr>
              <a:t>For our study, we chose an open-source dataset of WHO handwashing steps, which provides 292 samples for the 12 steps in the handwashing. This publicly available dataset is recorded against five different sink backgrounds.</a:t>
            </a:r>
            <a:endParaRPr sz="1500">
              <a:latin typeface="Montserrat"/>
              <a:ea typeface="Montserrat"/>
              <a:cs typeface="Montserrat"/>
              <a:sym typeface="Montserrat"/>
            </a:endParaRPr>
          </a:p>
          <a:p>
            <a:pPr indent="-323850" lvl="0" marL="457200" rtl="0" algn="just">
              <a:spcBef>
                <a:spcPts val="1000"/>
              </a:spcBef>
              <a:spcAft>
                <a:spcPts val="0"/>
              </a:spcAft>
              <a:buClr>
                <a:schemeClr val="dk1"/>
              </a:buClr>
              <a:buSzPts val="1500"/>
              <a:buFont typeface="Montserrat"/>
              <a:buChar char="●"/>
            </a:pPr>
            <a:r>
              <a:rPr lang="en-US" sz="1500">
                <a:latin typeface="Montserrat"/>
                <a:ea typeface="Montserrat"/>
                <a:cs typeface="Montserrat"/>
                <a:sym typeface="Montserrat"/>
              </a:rPr>
              <a:t>For testing the performance and generalizability of the model, 3 custom datasets were also prepared.</a:t>
            </a:r>
            <a:endParaRPr sz="1500"/>
          </a:p>
          <a:p>
            <a:pPr indent="0" lvl="0" marL="0" rtl="0" algn="l">
              <a:spcBef>
                <a:spcPts val="0"/>
              </a:spcBef>
              <a:spcAft>
                <a:spcPts val="0"/>
              </a:spcAft>
              <a:buClr>
                <a:schemeClr val="dk1"/>
              </a:buClr>
              <a:buSzPts val="1100"/>
              <a:buFont typeface="Arial"/>
              <a:buNone/>
            </a:pPr>
            <a:r>
              <a:t/>
            </a:r>
            <a:endParaRPr sz="1500"/>
          </a:p>
          <a:p>
            <a:pPr indent="0" lvl="0" marL="0" rtl="0" algn="l">
              <a:spcBef>
                <a:spcPts val="0"/>
              </a:spcBef>
              <a:spcAft>
                <a:spcPts val="0"/>
              </a:spcAft>
              <a:buNone/>
            </a:pPr>
            <a:r>
              <a:t/>
            </a:r>
            <a:endParaRPr/>
          </a:p>
        </p:txBody>
      </p:sp>
      <p:sp>
        <p:nvSpPr>
          <p:cNvPr id="103" name="Google Shape;103;g1742c152bda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7b276b74b1_1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rPr lang="en-US" sz="1800"/>
              <a:t>The model uses both channel and spatial attention.</a:t>
            </a:r>
            <a:endParaRPr sz="1800"/>
          </a:p>
          <a:p>
            <a:pPr indent="0" lvl="0" marL="0" rtl="0" algn="l">
              <a:lnSpc>
                <a:spcPct val="100000"/>
              </a:lnSpc>
              <a:spcBef>
                <a:spcPts val="0"/>
              </a:spcBef>
              <a:spcAft>
                <a:spcPts val="0"/>
              </a:spcAft>
              <a:buClr>
                <a:schemeClr val="dk1"/>
              </a:buClr>
              <a:buSzPts val="1100"/>
              <a:buFont typeface="Arial"/>
              <a:buNone/>
            </a:pPr>
            <a:r>
              <a:rPr lang="en-US" sz="1800"/>
              <a:t>The GAP &amp; GMP generates the masks - masks out the BG area. </a:t>
            </a:r>
            <a:endParaRPr sz="1800"/>
          </a:p>
          <a:p>
            <a:pPr indent="0" lvl="0" marL="0" rtl="0" algn="l">
              <a:lnSpc>
                <a:spcPct val="100000"/>
              </a:lnSpc>
              <a:spcBef>
                <a:spcPts val="0"/>
              </a:spcBef>
              <a:spcAft>
                <a:spcPts val="0"/>
              </a:spcAft>
              <a:buClr>
                <a:schemeClr val="dk1"/>
              </a:buClr>
              <a:buSzPts val="1100"/>
              <a:buFont typeface="Arial"/>
              <a:buNone/>
            </a:pPr>
            <a:r>
              <a:rPr lang="en-US" sz="1800"/>
              <a:t>That is why this arch can be generalized for </a:t>
            </a:r>
            <a:endParaRPr sz="1800"/>
          </a:p>
          <a:p>
            <a:pPr indent="0" lvl="0" marL="0" rtl="0" algn="l">
              <a:lnSpc>
                <a:spcPct val="100000"/>
              </a:lnSpc>
              <a:spcBef>
                <a:spcPts val="0"/>
              </a:spcBef>
              <a:spcAft>
                <a:spcPts val="0"/>
              </a:spcAft>
              <a:buClr>
                <a:schemeClr val="dk1"/>
              </a:buClr>
              <a:buSzPts val="1100"/>
              <a:buFont typeface="Arial"/>
              <a:buNone/>
            </a:pPr>
            <a:r>
              <a:t/>
            </a:r>
            <a:endParaRPr sz="1800"/>
          </a:p>
          <a:p>
            <a:pPr indent="0" lvl="0" marL="0" rtl="0" algn="l">
              <a:lnSpc>
                <a:spcPct val="100000"/>
              </a:lnSpc>
              <a:spcBef>
                <a:spcPts val="0"/>
              </a:spcBef>
              <a:spcAft>
                <a:spcPts val="0"/>
              </a:spcAft>
              <a:buClr>
                <a:schemeClr val="dk1"/>
              </a:buClr>
              <a:buSzPts val="1100"/>
              <a:buFont typeface="Arial"/>
              <a:buNone/>
            </a:pPr>
            <a:r>
              <a:rPr lang="en-US" sz="1800"/>
              <a:t>This is unsupervised - for </a:t>
            </a:r>
            <a:r>
              <a:rPr lang="en-US" sz="1800"/>
              <a:t>reproducibility</a:t>
            </a:r>
            <a:r>
              <a:rPr lang="en-US" sz="1800"/>
              <a:t> we have provided the code on github</a:t>
            </a:r>
            <a:endParaRPr sz="1800"/>
          </a:p>
        </p:txBody>
      </p:sp>
      <p:sp>
        <p:nvSpPr>
          <p:cNvPr id="120" name="Google Shape;120;g17b276b74b1_1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6f2ba98a2a_0_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800"/>
              <a:t>We manually chose representational images that are visually similar to the six steps of handwashing prescribed by</a:t>
            </a:r>
            <a:endParaRPr sz="1800"/>
          </a:p>
          <a:p>
            <a:pPr indent="0" lvl="0" marL="0" rtl="0" algn="l">
              <a:spcBef>
                <a:spcPts val="0"/>
              </a:spcBef>
              <a:spcAft>
                <a:spcPts val="0"/>
              </a:spcAft>
              <a:buClr>
                <a:schemeClr val="dk1"/>
              </a:buClr>
              <a:buSzPts val="1100"/>
              <a:buFont typeface="Arial"/>
              <a:buNone/>
            </a:pPr>
            <a:r>
              <a:rPr lang="en-US" sz="1800"/>
              <a:t>the World Health Organisation. We also excluded images with severe motion blur and images without any hands in</a:t>
            </a:r>
            <a:endParaRPr sz="1800"/>
          </a:p>
          <a:p>
            <a:pPr indent="0" lvl="0" marL="0" rtl="0" algn="l">
              <a:spcBef>
                <a:spcPts val="0"/>
              </a:spcBef>
              <a:spcAft>
                <a:spcPts val="0"/>
              </a:spcAft>
              <a:buClr>
                <a:schemeClr val="dk1"/>
              </a:buClr>
              <a:buSzPts val="1100"/>
              <a:buFont typeface="Arial"/>
              <a:buNone/>
            </a:pPr>
            <a:r>
              <a:rPr lang="en-US" sz="1800"/>
              <a:t>the frame. The left-hand and right-hand versions of the handwashing steps two, four, five, and six were further</a:t>
            </a:r>
            <a:endParaRPr sz="1800"/>
          </a:p>
          <a:p>
            <a:pPr indent="0" lvl="0" marL="0" rtl="0" algn="l">
              <a:spcBef>
                <a:spcPts val="0"/>
              </a:spcBef>
              <a:spcAft>
                <a:spcPts val="0"/>
              </a:spcAft>
              <a:buClr>
                <a:schemeClr val="dk1"/>
              </a:buClr>
              <a:buSzPts val="1100"/>
              <a:buFont typeface="Arial"/>
              <a:buNone/>
            </a:pPr>
            <a:r>
              <a:rPr lang="en-US" sz="1800"/>
              <a:t>combined to form six classes in the dataset, representing the six steps of handwashing.</a:t>
            </a:r>
            <a:endParaRPr sz="1800"/>
          </a:p>
          <a:p>
            <a:pPr indent="0" lvl="0" marL="0" rtl="0" algn="l">
              <a:spcBef>
                <a:spcPts val="0"/>
              </a:spcBef>
              <a:spcAft>
                <a:spcPts val="0"/>
              </a:spcAft>
              <a:buClr>
                <a:schemeClr val="dk1"/>
              </a:buClr>
              <a:buSzPts val="1100"/>
              <a:buFont typeface="Arial"/>
              <a:buNone/>
            </a:pPr>
            <a:r>
              <a:rPr lang="en-US" sz="1800"/>
              <a:t>We further modified the dataset with an environment level train-test split to test the generalizability of the</a:t>
            </a:r>
            <a:endParaRPr sz="1800"/>
          </a:p>
          <a:p>
            <a:pPr indent="0" lvl="0" marL="0" rtl="0" algn="l">
              <a:spcBef>
                <a:spcPts val="0"/>
              </a:spcBef>
              <a:spcAft>
                <a:spcPts val="0"/>
              </a:spcAft>
              <a:buClr>
                <a:schemeClr val="dk1"/>
              </a:buClr>
              <a:buSzPts val="1100"/>
              <a:buFont typeface="Arial"/>
              <a:buNone/>
            </a:pPr>
            <a:r>
              <a:rPr lang="en-US" sz="1800"/>
              <a:t>trained model in unfamiliar environments. We did this by using four different background environments in the</a:t>
            </a:r>
            <a:endParaRPr sz="1800"/>
          </a:p>
          <a:p>
            <a:pPr indent="0" lvl="0" marL="0" rtl="0" algn="l">
              <a:spcBef>
                <a:spcPts val="0"/>
              </a:spcBef>
              <a:spcAft>
                <a:spcPts val="0"/>
              </a:spcAft>
              <a:buClr>
                <a:schemeClr val="dk1"/>
              </a:buClr>
              <a:buSzPts val="1100"/>
              <a:buFont typeface="Arial"/>
              <a:buNone/>
            </a:pPr>
            <a:r>
              <a:rPr lang="en-US" sz="1800"/>
              <a:t>dataset for training the model. The fifth environment, which the model did not see during training, was used for</a:t>
            </a:r>
            <a:endParaRPr sz="1800"/>
          </a:p>
          <a:p>
            <a:pPr indent="0" lvl="0" marL="0" rtl="0" algn="l">
              <a:spcBef>
                <a:spcPts val="0"/>
              </a:spcBef>
              <a:spcAft>
                <a:spcPts val="0"/>
              </a:spcAft>
              <a:buClr>
                <a:schemeClr val="dk1"/>
              </a:buClr>
              <a:buSzPts val="1100"/>
              <a:buFont typeface="Arial"/>
              <a:buNone/>
            </a:pPr>
            <a:r>
              <a:rPr lang="en-US" sz="1800"/>
              <a:t>testing the model’s performance.</a:t>
            </a:r>
            <a:endParaRPr sz="1800"/>
          </a:p>
          <a:p>
            <a:pPr indent="0" lvl="0" marL="0" rtl="0" algn="l">
              <a:spcBef>
                <a:spcPts val="0"/>
              </a:spcBef>
              <a:spcAft>
                <a:spcPts val="0"/>
              </a:spcAft>
              <a:buClr>
                <a:schemeClr val="dk1"/>
              </a:buClr>
              <a:buSzPts val="1100"/>
              <a:buFont typeface="Arial"/>
              <a:buNone/>
            </a:pPr>
            <a:r>
              <a:t/>
            </a:r>
            <a:endParaRPr sz="1800"/>
          </a:p>
          <a:p>
            <a:pPr indent="0" lvl="0" marL="0" rtl="0" algn="l">
              <a:spcBef>
                <a:spcPts val="0"/>
              </a:spcBef>
              <a:spcAft>
                <a:spcPts val="0"/>
              </a:spcAft>
              <a:buClr>
                <a:schemeClr val="dk1"/>
              </a:buClr>
              <a:buSzPts val="1100"/>
              <a:buFont typeface="Arial"/>
              <a:buNone/>
            </a:pPr>
            <a:r>
              <a:rPr b="1" lang="en-US" sz="1500"/>
              <a:t>Position Augmentation:</a:t>
            </a:r>
            <a:r>
              <a:rPr lang="en-US" sz="1500"/>
              <a:t> Geometrical transformations can remove any positional bias of the hands. We</a:t>
            </a:r>
            <a:endParaRPr sz="1500"/>
          </a:p>
          <a:p>
            <a:pPr indent="0" lvl="0" marL="0" rtl="0" algn="l">
              <a:spcBef>
                <a:spcPts val="0"/>
              </a:spcBef>
              <a:spcAft>
                <a:spcPts val="0"/>
              </a:spcAft>
              <a:buClr>
                <a:schemeClr val="dk1"/>
              </a:buClr>
              <a:buSzPts val="1100"/>
              <a:buFont typeface="Arial"/>
              <a:buNone/>
            </a:pPr>
            <a:r>
              <a:rPr lang="en-US" sz="1500"/>
              <a:t>used random rotations, width shifts, random scaling, and horizontal flips to minimize positional biases.</a:t>
            </a:r>
            <a:endParaRPr sz="1500"/>
          </a:p>
          <a:p>
            <a:pPr indent="0" lvl="0" marL="0" rtl="0" algn="l">
              <a:spcBef>
                <a:spcPts val="0"/>
              </a:spcBef>
              <a:spcAft>
                <a:spcPts val="0"/>
              </a:spcAft>
              <a:buClr>
                <a:schemeClr val="dk1"/>
              </a:buClr>
              <a:buSzPts val="1100"/>
              <a:buFont typeface="Arial"/>
              <a:buNone/>
            </a:pPr>
            <a:r>
              <a:t/>
            </a:r>
            <a:endParaRPr b="1" sz="1500"/>
          </a:p>
          <a:p>
            <a:pPr indent="0" lvl="0" marL="0" rtl="0" algn="l">
              <a:spcBef>
                <a:spcPts val="0"/>
              </a:spcBef>
              <a:spcAft>
                <a:spcPts val="0"/>
              </a:spcAft>
              <a:buClr>
                <a:schemeClr val="dk1"/>
              </a:buClr>
              <a:buSzPts val="1100"/>
              <a:buFont typeface="Arial"/>
              <a:buNone/>
            </a:pPr>
            <a:r>
              <a:rPr b="1" lang="en-US" sz="1500"/>
              <a:t>Color Augmentation:</a:t>
            </a:r>
            <a:r>
              <a:rPr lang="en-US" sz="1500"/>
              <a:t>The training image frames were augmented by adding spatial components and color</a:t>
            </a:r>
            <a:endParaRPr sz="1500"/>
          </a:p>
          <a:p>
            <a:pPr indent="0" lvl="0" marL="0" rtl="0" algn="l">
              <a:spcBef>
                <a:spcPts val="0"/>
              </a:spcBef>
              <a:spcAft>
                <a:spcPts val="0"/>
              </a:spcAft>
              <a:buClr>
                <a:schemeClr val="dk1"/>
              </a:buClr>
              <a:buSzPts val="1100"/>
              <a:buFont typeface="Arial"/>
              <a:buNone/>
            </a:pPr>
            <a:r>
              <a:rPr lang="en-US" sz="1500"/>
              <a:t>to the background. For color augmentation, we used a custom pre-process function, adding random contrast and</a:t>
            </a:r>
            <a:endParaRPr sz="1500"/>
          </a:p>
          <a:p>
            <a:pPr indent="0" lvl="0" marL="0" rtl="0" algn="l">
              <a:spcBef>
                <a:spcPts val="0"/>
              </a:spcBef>
              <a:spcAft>
                <a:spcPts val="0"/>
              </a:spcAft>
              <a:buClr>
                <a:schemeClr val="dk1"/>
              </a:buClr>
              <a:buSzPts val="1100"/>
              <a:buFont typeface="Arial"/>
              <a:buNone/>
            </a:pPr>
            <a:r>
              <a:rPr lang="en-US" sz="1500"/>
              <a:t>brightness values over 70% to 130% of the original pixel values of the image to image batches before training. This</a:t>
            </a:r>
            <a:endParaRPr sz="1500"/>
          </a:p>
          <a:p>
            <a:pPr indent="0" lvl="0" marL="0" rtl="0" algn="l">
              <a:spcBef>
                <a:spcPts val="0"/>
              </a:spcBef>
              <a:spcAft>
                <a:spcPts val="0"/>
              </a:spcAft>
              <a:buClr>
                <a:schemeClr val="dk1"/>
              </a:buClr>
              <a:buSzPts val="1100"/>
              <a:buFont typeface="Arial"/>
              <a:buNone/>
            </a:pPr>
            <a:r>
              <a:rPr lang="en-US" sz="1500"/>
              <a:t>simulated real-world change in the lighting conditions and the foreground object.</a:t>
            </a:r>
            <a:endParaRPr sz="1500"/>
          </a:p>
          <a:p>
            <a:pPr indent="0" lvl="0" marL="0" rtl="0" algn="l">
              <a:spcBef>
                <a:spcPts val="0"/>
              </a:spcBef>
              <a:spcAft>
                <a:spcPts val="0"/>
              </a:spcAft>
              <a:buClr>
                <a:schemeClr val="dk1"/>
              </a:buClr>
              <a:buSzPts val="1100"/>
              <a:buFont typeface="Arial"/>
              <a:buNone/>
            </a:pPr>
            <a:r>
              <a:t/>
            </a:r>
            <a:endParaRPr sz="1800"/>
          </a:p>
          <a:p>
            <a:pPr indent="0" lvl="0" marL="0" rtl="0" algn="l">
              <a:lnSpc>
                <a:spcPct val="100000"/>
              </a:lnSpc>
              <a:spcBef>
                <a:spcPts val="0"/>
              </a:spcBef>
              <a:spcAft>
                <a:spcPts val="0"/>
              </a:spcAft>
              <a:buClr>
                <a:schemeClr val="dk1"/>
              </a:buClr>
              <a:buSzPts val="1100"/>
              <a:buFont typeface="Arial"/>
              <a:buNone/>
            </a:pPr>
            <a:r>
              <a:t/>
            </a:r>
            <a:endParaRPr sz="1800"/>
          </a:p>
          <a:p>
            <a:pPr indent="0" lvl="0" marL="0" rtl="0" algn="l">
              <a:lnSpc>
                <a:spcPct val="100000"/>
              </a:lnSpc>
              <a:spcBef>
                <a:spcPts val="0"/>
              </a:spcBef>
              <a:spcAft>
                <a:spcPts val="0"/>
              </a:spcAft>
              <a:buClr>
                <a:schemeClr val="dk1"/>
              </a:buClr>
              <a:buSzPts val="1100"/>
              <a:buFont typeface="Arial"/>
              <a:buNone/>
            </a:pPr>
            <a:r>
              <a:rPr lang="en-US" sz="1800"/>
              <a:t>The epoch size was fixed as 10 because the model converges within 10 epochs of training. </a:t>
            </a:r>
            <a:endParaRPr sz="1800"/>
          </a:p>
          <a:p>
            <a:pPr indent="0" lvl="0" marL="0" rtl="0" algn="l">
              <a:lnSpc>
                <a:spcPct val="100000"/>
              </a:lnSpc>
              <a:spcBef>
                <a:spcPts val="0"/>
              </a:spcBef>
              <a:spcAft>
                <a:spcPts val="0"/>
              </a:spcAft>
              <a:buClr>
                <a:schemeClr val="dk1"/>
              </a:buClr>
              <a:buSzPts val="1100"/>
              <a:buFont typeface="Arial"/>
              <a:buNone/>
            </a:pPr>
            <a:r>
              <a:t/>
            </a:r>
            <a:endParaRPr sz="1800"/>
          </a:p>
          <a:p>
            <a:pPr indent="0" lvl="0" marL="0" rtl="0" algn="l">
              <a:lnSpc>
                <a:spcPct val="100000"/>
              </a:lnSpc>
              <a:spcBef>
                <a:spcPts val="0"/>
              </a:spcBef>
              <a:spcAft>
                <a:spcPts val="0"/>
              </a:spcAft>
              <a:buClr>
                <a:schemeClr val="dk1"/>
              </a:buClr>
              <a:buSzPts val="1100"/>
              <a:buFont typeface="Arial"/>
              <a:buNone/>
            </a:pPr>
            <a:r>
              <a:rPr lang="en-US" sz="1800"/>
              <a:t>Combine Methodology, data prep and aug</a:t>
            </a:r>
            <a:endParaRPr sz="1800"/>
          </a:p>
        </p:txBody>
      </p:sp>
      <p:sp>
        <p:nvSpPr>
          <p:cNvPr id="147" name="Google Shape;147;g16f2ba98a2a_0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6f2ba98a2a_0_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100"/>
              <a:buFont typeface="Arial"/>
              <a:buNone/>
            </a:pPr>
            <a:r>
              <a:t/>
            </a:r>
            <a:endParaRPr sz="1800"/>
          </a:p>
        </p:txBody>
      </p:sp>
      <p:sp>
        <p:nvSpPr>
          <p:cNvPr id="154" name="Google Shape;154;g16f2ba98a2a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715a4eaa38_1_3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400"/>
              <a:buFont typeface="Arial"/>
              <a:buNone/>
            </a:pPr>
            <a:r>
              <a:t/>
            </a:r>
            <a:endParaRPr/>
          </a:p>
          <a:p>
            <a:pPr indent="0" lvl="0" marL="0" rtl="0" algn="l">
              <a:spcBef>
                <a:spcPts val="0"/>
              </a:spcBef>
              <a:spcAft>
                <a:spcPts val="0"/>
              </a:spcAft>
              <a:buClr>
                <a:schemeClr val="dk1"/>
              </a:buClr>
              <a:buSzPts val="1400"/>
              <a:buFont typeface="Arial"/>
              <a:buNone/>
            </a:pPr>
            <a:r>
              <a:rPr lang="en-US"/>
              <a:t>Here you can see the saliency map of model with attention layer and without attention layer. In the case with attention layer, the attention is on the hands and not on the background. This is not the case for plain model without attention. This as an important point that the VGG16 and Resnet alone were unable to make the distinction between the background and the hands. So it is less likely to generalize in other settings.</a:t>
            </a:r>
            <a:endParaRPr/>
          </a:p>
          <a:p>
            <a:pPr indent="0" lvl="0" marL="0" rtl="0" algn="l">
              <a:spcBef>
                <a:spcPts val="0"/>
              </a:spcBef>
              <a:spcAft>
                <a:spcPts val="0"/>
              </a:spcAft>
              <a:buClr>
                <a:schemeClr val="dk1"/>
              </a:buClr>
              <a:buSzPts val="1400"/>
              <a:buFont typeface="Arial"/>
              <a:buNone/>
            </a:pPr>
            <a:r>
              <a:t/>
            </a:r>
            <a:endParaRPr/>
          </a:p>
          <a:p>
            <a:pPr indent="0" lvl="0" marL="0" rtl="0" algn="l">
              <a:spcBef>
                <a:spcPts val="0"/>
              </a:spcBef>
              <a:spcAft>
                <a:spcPts val="0"/>
              </a:spcAft>
              <a:buClr>
                <a:schemeClr val="dk1"/>
              </a:buClr>
              <a:buSzPts val="1400"/>
              <a:buFont typeface="Arial"/>
              <a:buNone/>
            </a:pPr>
            <a:r>
              <a:rPr lang="en-US"/>
              <a:t>This is the most important finding that although accuracies for this dataset doesn't change much, but generalizability of such CNN models are questionable.</a:t>
            </a:r>
            <a:endParaRPr sz="1800"/>
          </a:p>
        </p:txBody>
      </p:sp>
      <p:sp>
        <p:nvSpPr>
          <p:cNvPr id="164" name="Google Shape;164;g1715a4eaa38_1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2"/>
          <p:cNvSpPr txBox="1"/>
          <p:nvPr>
            <p:ph type="ctrTitle"/>
          </p:nvPr>
        </p:nvSpPr>
        <p:spPr>
          <a:xfrm>
            <a:off x="415611" y="992767"/>
            <a:ext cx="11360700" cy="27369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6900"/>
              <a:buNone/>
              <a:defRPr sz="6900"/>
            </a:lvl1pPr>
            <a:lvl2pPr lvl="1" rtl="0" algn="ctr">
              <a:spcBef>
                <a:spcPts val="0"/>
              </a:spcBef>
              <a:spcAft>
                <a:spcPts val="0"/>
              </a:spcAft>
              <a:buSzPts val="6900"/>
              <a:buNone/>
              <a:defRPr sz="6900"/>
            </a:lvl2pPr>
            <a:lvl3pPr lvl="2" rtl="0" algn="ctr">
              <a:spcBef>
                <a:spcPts val="0"/>
              </a:spcBef>
              <a:spcAft>
                <a:spcPts val="0"/>
              </a:spcAft>
              <a:buSzPts val="6900"/>
              <a:buNone/>
              <a:defRPr sz="6900"/>
            </a:lvl3pPr>
            <a:lvl4pPr lvl="3" rtl="0" algn="ctr">
              <a:spcBef>
                <a:spcPts val="0"/>
              </a:spcBef>
              <a:spcAft>
                <a:spcPts val="0"/>
              </a:spcAft>
              <a:buSzPts val="6900"/>
              <a:buNone/>
              <a:defRPr sz="6900"/>
            </a:lvl4pPr>
            <a:lvl5pPr lvl="4" rtl="0" algn="ctr">
              <a:spcBef>
                <a:spcPts val="0"/>
              </a:spcBef>
              <a:spcAft>
                <a:spcPts val="0"/>
              </a:spcAft>
              <a:buSzPts val="6900"/>
              <a:buNone/>
              <a:defRPr sz="6900"/>
            </a:lvl5pPr>
            <a:lvl6pPr lvl="5" rtl="0" algn="ctr">
              <a:spcBef>
                <a:spcPts val="0"/>
              </a:spcBef>
              <a:spcAft>
                <a:spcPts val="0"/>
              </a:spcAft>
              <a:buSzPts val="6900"/>
              <a:buNone/>
              <a:defRPr sz="6900"/>
            </a:lvl6pPr>
            <a:lvl7pPr lvl="6" rtl="0" algn="ctr">
              <a:spcBef>
                <a:spcPts val="0"/>
              </a:spcBef>
              <a:spcAft>
                <a:spcPts val="0"/>
              </a:spcAft>
              <a:buSzPts val="6900"/>
              <a:buNone/>
              <a:defRPr sz="6900"/>
            </a:lvl7pPr>
            <a:lvl8pPr lvl="7" rtl="0" algn="ctr">
              <a:spcBef>
                <a:spcPts val="0"/>
              </a:spcBef>
              <a:spcAft>
                <a:spcPts val="0"/>
              </a:spcAft>
              <a:buSzPts val="6900"/>
              <a:buNone/>
              <a:defRPr sz="6900"/>
            </a:lvl8pPr>
            <a:lvl9pPr lvl="8" rtl="0" algn="ctr">
              <a:spcBef>
                <a:spcPts val="0"/>
              </a:spcBef>
              <a:spcAft>
                <a:spcPts val="0"/>
              </a:spcAft>
              <a:buSzPts val="6900"/>
              <a:buNone/>
              <a:defRPr sz="6900"/>
            </a:lvl9pPr>
          </a:lstStyle>
          <a:p/>
        </p:txBody>
      </p:sp>
      <p:sp>
        <p:nvSpPr>
          <p:cNvPr id="15" name="Google Shape;15;p2"/>
          <p:cNvSpPr txBox="1"/>
          <p:nvPr>
            <p:ph idx="1" type="subTitle"/>
          </p:nvPr>
        </p:nvSpPr>
        <p:spPr>
          <a:xfrm>
            <a:off x="415600" y="3778833"/>
            <a:ext cx="11360700" cy="10569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sz="3700"/>
            </a:lvl2pPr>
            <a:lvl3pPr lvl="2" rtl="0" algn="ctr">
              <a:lnSpc>
                <a:spcPct val="100000"/>
              </a:lnSpc>
              <a:spcBef>
                <a:spcPts val="0"/>
              </a:spcBef>
              <a:spcAft>
                <a:spcPts val="0"/>
              </a:spcAft>
              <a:buSzPts val="3700"/>
              <a:buNone/>
              <a:defRPr sz="3700"/>
            </a:lvl3pPr>
            <a:lvl4pPr lvl="3" rtl="0" algn="ctr">
              <a:lnSpc>
                <a:spcPct val="100000"/>
              </a:lnSpc>
              <a:spcBef>
                <a:spcPts val="0"/>
              </a:spcBef>
              <a:spcAft>
                <a:spcPts val="0"/>
              </a:spcAft>
              <a:buSzPts val="3700"/>
              <a:buNone/>
              <a:defRPr sz="3700"/>
            </a:lvl4pPr>
            <a:lvl5pPr lvl="4" rtl="0" algn="ctr">
              <a:lnSpc>
                <a:spcPct val="100000"/>
              </a:lnSpc>
              <a:spcBef>
                <a:spcPts val="0"/>
              </a:spcBef>
              <a:spcAft>
                <a:spcPts val="0"/>
              </a:spcAft>
              <a:buSzPts val="3700"/>
              <a:buNone/>
              <a:defRPr sz="3700"/>
            </a:lvl5pPr>
            <a:lvl6pPr lvl="5" rtl="0" algn="ctr">
              <a:lnSpc>
                <a:spcPct val="100000"/>
              </a:lnSpc>
              <a:spcBef>
                <a:spcPts val="0"/>
              </a:spcBef>
              <a:spcAft>
                <a:spcPts val="0"/>
              </a:spcAft>
              <a:buSzPts val="3700"/>
              <a:buNone/>
              <a:defRPr sz="3700"/>
            </a:lvl6pPr>
            <a:lvl7pPr lvl="6" rtl="0" algn="ctr">
              <a:lnSpc>
                <a:spcPct val="100000"/>
              </a:lnSpc>
              <a:spcBef>
                <a:spcPts val="0"/>
              </a:spcBef>
              <a:spcAft>
                <a:spcPts val="0"/>
              </a:spcAft>
              <a:buSzPts val="3700"/>
              <a:buNone/>
              <a:defRPr sz="3700"/>
            </a:lvl7pPr>
            <a:lvl8pPr lvl="7" rtl="0" algn="ctr">
              <a:lnSpc>
                <a:spcPct val="100000"/>
              </a:lnSpc>
              <a:spcBef>
                <a:spcPts val="0"/>
              </a:spcBef>
              <a:spcAft>
                <a:spcPts val="0"/>
              </a:spcAft>
              <a:buSzPts val="3700"/>
              <a:buNone/>
              <a:defRPr sz="3700"/>
            </a:lvl8pPr>
            <a:lvl9pPr lvl="8" rtl="0" algn="ctr">
              <a:lnSpc>
                <a:spcPct val="100000"/>
              </a:lnSpc>
              <a:spcBef>
                <a:spcPts val="0"/>
              </a:spcBef>
              <a:spcAft>
                <a:spcPts val="0"/>
              </a:spcAft>
              <a:buSzPts val="3700"/>
              <a:buNone/>
              <a:defRPr sz="3700"/>
            </a:lvl9pPr>
          </a:lstStyle>
          <a:p/>
        </p:txBody>
      </p:sp>
      <p:sp>
        <p:nvSpPr>
          <p:cNvPr id="16" name="Google Shape;16;p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16000"/>
              <a:buNone/>
              <a:defRPr sz="16000"/>
            </a:lvl1pPr>
            <a:lvl2pPr lvl="1" rtl="0" algn="ctr">
              <a:spcBef>
                <a:spcPts val="0"/>
              </a:spcBef>
              <a:spcAft>
                <a:spcPts val="0"/>
              </a:spcAft>
              <a:buSzPts val="16000"/>
              <a:buNone/>
              <a:defRPr sz="16000"/>
            </a:lvl2pPr>
            <a:lvl3pPr lvl="2" rtl="0" algn="ctr">
              <a:spcBef>
                <a:spcPts val="0"/>
              </a:spcBef>
              <a:spcAft>
                <a:spcPts val="0"/>
              </a:spcAft>
              <a:buSzPts val="16000"/>
              <a:buNone/>
              <a:defRPr sz="16000"/>
            </a:lvl3pPr>
            <a:lvl4pPr lvl="3" rtl="0" algn="ctr">
              <a:spcBef>
                <a:spcPts val="0"/>
              </a:spcBef>
              <a:spcAft>
                <a:spcPts val="0"/>
              </a:spcAft>
              <a:buSzPts val="16000"/>
              <a:buNone/>
              <a:defRPr sz="16000"/>
            </a:lvl4pPr>
            <a:lvl5pPr lvl="4" rtl="0" algn="ctr">
              <a:spcBef>
                <a:spcPts val="0"/>
              </a:spcBef>
              <a:spcAft>
                <a:spcPts val="0"/>
              </a:spcAft>
              <a:buSzPts val="16000"/>
              <a:buNone/>
              <a:defRPr sz="16000"/>
            </a:lvl5pPr>
            <a:lvl6pPr lvl="5" rtl="0" algn="ctr">
              <a:spcBef>
                <a:spcPts val="0"/>
              </a:spcBef>
              <a:spcAft>
                <a:spcPts val="0"/>
              </a:spcAft>
              <a:buSzPts val="16000"/>
              <a:buNone/>
              <a:defRPr sz="16000"/>
            </a:lvl6pPr>
            <a:lvl7pPr lvl="6" rtl="0" algn="ctr">
              <a:spcBef>
                <a:spcPts val="0"/>
              </a:spcBef>
              <a:spcAft>
                <a:spcPts val="0"/>
              </a:spcAft>
              <a:buSzPts val="16000"/>
              <a:buNone/>
              <a:defRPr sz="16000"/>
            </a:lvl7pPr>
            <a:lvl8pPr lvl="7" rtl="0" algn="ctr">
              <a:spcBef>
                <a:spcPts val="0"/>
              </a:spcBef>
              <a:spcAft>
                <a:spcPts val="0"/>
              </a:spcAft>
              <a:buSzPts val="16000"/>
              <a:buNone/>
              <a:defRPr sz="16000"/>
            </a:lvl8pPr>
            <a:lvl9pPr lvl="8" rtl="0" algn="ctr">
              <a:spcBef>
                <a:spcPts val="0"/>
              </a:spcBef>
              <a:spcAft>
                <a:spcPts val="0"/>
              </a:spcAft>
              <a:buSzPts val="16000"/>
              <a:buNone/>
              <a:defRPr sz="16000"/>
            </a:lvl9pPr>
          </a:lstStyle>
          <a:p>
            <a:r>
              <a:t>xx%</a:t>
            </a:r>
          </a:p>
        </p:txBody>
      </p:sp>
      <p:sp>
        <p:nvSpPr>
          <p:cNvPr id="50" name="Google Shape;50;p11"/>
          <p:cNvSpPr txBox="1"/>
          <p:nvPr>
            <p:ph idx="1" type="body"/>
          </p:nvPr>
        </p:nvSpPr>
        <p:spPr>
          <a:xfrm>
            <a:off x="415600" y="4202967"/>
            <a:ext cx="11360700" cy="1734300"/>
          </a:xfrm>
          <a:prstGeom prst="rect">
            <a:avLst/>
          </a:prstGeom>
        </p:spPr>
        <p:txBody>
          <a:bodyPr anchorCtr="0" anchor="t" bIns="121900" lIns="121900" spcFirstLastPara="1" rIns="121900" wrap="square" tIns="121900">
            <a:normAutofit/>
          </a:bodyPr>
          <a:lstStyle>
            <a:lvl1pPr indent="-381000" lvl="0" marL="457200" rtl="0" algn="ctr">
              <a:spcBef>
                <a:spcPts val="0"/>
              </a:spcBef>
              <a:spcAft>
                <a:spcPts val="0"/>
              </a:spcAft>
              <a:buSzPts val="2400"/>
              <a:buChar char="●"/>
              <a:defRPr/>
            </a:lvl1pPr>
            <a:lvl2pPr indent="-349250" lvl="1" marL="914400" rtl="0" algn="ctr">
              <a:spcBef>
                <a:spcPts val="0"/>
              </a:spcBef>
              <a:spcAft>
                <a:spcPts val="0"/>
              </a:spcAft>
              <a:buSzPts val="1900"/>
              <a:buChar char="○"/>
              <a:defRPr/>
            </a:lvl2pPr>
            <a:lvl3pPr indent="-349250" lvl="2" marL="1371600" rtl="0" algn="ctr">
              <a:spcBef>
                <a:spcPts val="0"/>
              </a:spcBef>
              <a:spcAft>
                <a:spcPts val="0"/>
              </a:spcAft>
              <a:buSzPts val="1900"/>
              <a:buChar char="■"/>
              <a:defRPr/>
            </a:lvl3pPr>
            <a:lvl4pPr indent="-349250" lvl="3" marL="1828800" rtl="0" algn="ctr">
              <a:spcBef>
                <a:spcPts val="0"/>
              </a:spcBef>
              <a:spcAft>
                <a:spcPts val="0"/>
              </a:spcAft>
              <a:buSzPts val="1900"/>
              <a:buChar char="●"/>
              <a:defRPr/>
            </a:lvl4pPr>
            <a:lvl5pPr indent="-349250" lvl="4" marL="2286000" rtl="0" algn="ctr">
              <a:spcBef>
                <a:spcPts val="0"/>
              </a:spcBef>
              <a:spcAft>
                <a:spcPts val="0"/>
              </a:spcAft>
              <a:buSzPts val="1900"/>
              <a:buChar char="○"/>
              <a:defRPr/>
            </a:lvl5pPr>
            <a:lvl6pPr indent="-349250" lvl="5" marL="2743200" rtl="0" algn="ctr">
              <a:spcBef>
                <a:spcPts val="0"/>
              </a:spcBef>
              <a:spcAft>
                <a:spcPts val="0"/>
              </a:spcAft>
              <a:buSzPts val="1900"/>
              <a:buChar char="■"/>
              <a:defRPr/>
            </a:lvl6pPr>
            <a:lvl7pPr indent="-349250" lvl="6" marL="3200400" rtl="0" algn="ctr">
              <a:spcBef>
                <a:spcPts val="0"/>
              </a:spcBef>
              <a:spcAft>
                <a:spcPts val="0"/>
              </a:spcAft>
              <a:buSzPts val="1900"/>
              <a:buChar char="●"/>
              <a:defRPr/>
            </a:lvl7pPr>
            <a:lvl8pPr indent="-349250" lvl="7" marL="3657600" rtl="0" algn="ctr">
              <a:spcBef>
                <a:spcPts val="0"/>
              </a:spcBef>
              <a:spcAft>
                <a:spcPts val="0"/>
              </a:spcAft>
              <a:buSzPts val="1900"/>
              <a:buChar char="○"/>
              <a:defRPr/>
            </a:lvl8pPr>
            <a:lvl9pPr indent="-349250" lvl="8" marL="4114800" rtl="0" algn="ctr">
              <a:spcBef>
                <a:spcPts val="0"/>
              </a:spcBef>
              <a:spcAft>
                <a:spcPts val="0"/>
              </a:spcAft>
              <a:buSzPts val="1900"/>
              <a:buChar char="■"/>
              <a:defRPr/>
            </a:lvl9pPr>
          </a:lstStyle>
          <a:p/>
        </p:txBody>
      </p:sp>
      <p:sp>
        <p:nvSpPr>
          <p:cNvPr id="51" name="Google Shape;51;p1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bg>
      <p:bgPr>
        <a:solidFill>
          <a:schemeClr val="accent3"/>
        </a:solidFill>
      </p:bgPr>
    </p:bg>
    <p:spTree>
      <p:nvGrpSpPr>
        <p:cNvPr id="54" name="Shape 54"/>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showMasterSp="0">
  <p:cSld name="Divider Slide">
    <p:bg>
      <p:bgPr>
        <a:solidFill>
          <a:schemeClr val="accent3"/>
        </a:solidFill>
      </p:bgPr>
    </p:bg>
    <p:spTree>
      <p:nvGrpSpPr>
        <p:cNvPr id="55" name="Shape 55"/>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type="obj">
  <p:cSld name="OBJECT">
    <p:spTree>
      <p:nvGrpSpPr>
        <p:cNvPr id="56" name="Shape 56"/>
        <p:cNvGrpSpPr/>
        <p:nvPr/>
      </p:nvGrpSpPr>
      <p:grpSpPr>
        <a:xfrm>
          <a:off x="0" y="0"/>
          <a:ext cx="0" cy="0"/>
          <a:chOff x="0" y="0"/>
          <a:chExt cx="0" cy="0"/>
        </a:xfrm>
      </p:grpSpPr>
      <p:sp>
        <p:nvSpPr>
          <p:cNvPr id="57" name="Google Shape;57;p15"/>
          <p:cNvSpPr txBox="1"/>
          <p:nvPr>
            <p:ph type="title"/>
          </p:nvPr>
        </p:nvSpPr>
        <p:spPr>
          <a:xfrm>
            <a:off x="429209" y="1"/>
            <a:ext cx="8595300" cy="1316700"/>
          </a:xfrm>
          <a:prstGeom prst="rect">
            <a:avLst/>
          </a:prstGeom>
          <a:noFill/>
          <a:ln>
            <a:noFill/>
          </a:ln>
        </p:spPr>
        <p:txBody>
          <a:bodyPr anchorCtr="0" anchor="ctr" bIns="45700" lIns="0" spcFirstLastPara="1" rIns="91425" wrap="square" tIns="45700">
            <a:noAutofit/>
          </a:bodyPr>
          <a:lstStyle>
            <a:lvl1pPr lvl="0" rtl="0" algn="l">
              <a:lnSpc>
                <a:spcPct val="100000"/>
              </a:lnSpc>
              <a:spcBef>
                <a:spcPts val="0"/>
              </a:spcBef>
              <a:spcAft>
                <a:spcPts val="0"/>
              </a:spcAft>
              <a:buClr>
                <a:schemeClr val="accent3"/>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8" name="Google Shape;58;p15"/>
          <p:cNvSpPr txBox="1"/>
          <p:nvPr>
            <p:ph idx="1" type="body"/>
          </p:nvPr>
        </p:nvSpPr>
        <p:spPr>
          <a:xfrm>
            <a:off x="429208" y="1875213"/>
            <a:ext cx="11343000" cy="3897300"/>
          </a:xfrm>
          <a:prstGeom prst="rect">
            <a:avLst/>
          </a:prstGeom>
          <a:noFill/>
          <a:ln>
            <a:noFill/>
          </a:ln>
        </p:spPr>
        <p:txBody>
          <a:bodyPr anchorCtr="0" anchor="t" bIns="45700" lIns="0" spcFirstLastPara="1" rIns="91425" wrap="square" tIns="45700">
            <a:normAutofit/>
          </a:bodyPr>
          <a:lstStyle>
            <a:lvl1pPr indent="-342900" lvl="0" marL="457200" rtl="0" algn="l">
              <a:lnSpc>
                <a:spcPct val="130000"/>
              </a:lnSpc>
              <a:spcBef>
                <a:spcPts val="0"/>
              </a:spcBef>
              <a:spcAft>
                <a:spcPts val="0"/>
              </a:spcAft>
              <a:buSzPts val="1800"/>
              <a:buChar char="•"/>
              <a:defRPr/>
            </a:lvl1pPr>
            <a:lvl2pPr indent="-342900" lvl="1" marL="914400" rtl="0" algn="l">
              <a:lnSpc>
                <a:spcPct val="130000"/>
              </a:lnSpc>
              <a:spcBef>
                <a:spcPts val="600"/>
              </a:spcBef>
              <a:spcAft>
                <a:spcPts val="0"/>
              </a:spcAft>
              <a:buSzPts val="1800"/>
              <a:buChar char="−"/>
              <a:defRPr/>
            </a:lvl2pPr>
            <a:lvl3pPr indent="-342900" lvl="2" marL="1371600" rtl="0" algn="l">
              <a:lnSpc>
                <a:spcPct val="130000"/>
              </a:lnSpc>
              <a:spcBef>
                <a:spcPts val="600"/>
              </a:spcBef>
              <a:spcAft>
                <a:spcPts val="0"/>
              </a:spcAft>
              <a:buSzPts val="1800"/>
              <a:buChar char="•"/>
              <a:defRPr/>
            </a:lvl3pPr>
            <a:lvl4pPr indent="-342900" lvl="3" marL="1828800" rtl="0" algn="l">
              <a:lnSpc>
                <a:spcPct val="130000"/>
              </a:lnSpc>
              <a:spcBef>
                <a:spcPts val="600"/>
              </a:spcBef>
              <a:spcAft>
                <a:spcPts val="0"/>
              </a:spcAft>
              <a:buSzPts val="1800"/>
              <a:buChar char="−"/>
              <a:defRPr/>
            </a:lvl4pPr>
            <a:lvl5pPr indent="-342900" lvl="4" marL="2286000" rtl="0" algn="l">
              <a:lnSpc>
                <a:spcPct val="130000"/>
              </a:lnSpc>
              <a:spcBef>
                <a:spcPts val="600"/>
              </a:spcBef>
              <a:spcAft>
                <a:spcPts val="0"/>
              </a:spcAft>
              <a:buSzPts val="1800"/>
              <a:buChar char="•"/>
              <a:defRPr/>
            </a:lvl5pPr>
            <a:lvl6pPr indent="-342900" lvl="5" marL="2743200" rtl="0" algn="l">
              <a:lnSpc>
                <a:spcPct val="90000"/>
              </a:lnSpc>
              <a:spcBef>
                <a:spcPts val="6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59" name="Google Shape;59;p15"/>
          <p:cNvSpPr txBox="1"/>
          <p:nvPr>
            <p:ph idx="11" type="ftr"/>
          </p:nvPr>
        </p:nvSpPr>
        <p:spPr>
          <a:xfrm>
            <a:off x="429208" y="6556248"/>
            <a:ext cx="2675100" cy="301800"/>
          </a:xfrm>
          <a:prstGeom prst="rect">
            <a:avLst/>
          </a:prstGeom>
          <a:noFill/>
          <a:ln>
            <a:noFill/>
          </a:ln>
        </p:spPr>
        <p:txBody>
          <a:bodyPr anchorCtr="0" anchor="ctr" bIns="45700" lIns="0"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0" name="Google Shape;60;p15"/>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accen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accen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accen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accen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accen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accen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accen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accen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accen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415600" y="2867800"/>
            <a:ext cx="11360700" cy="11223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9" name="Google Shape;19;p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2" name="Google Shape;22;p4"/>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23" name="Google Shape;23;p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6" name="Google Shape;26;p5"/>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7" name="Google Shape;27;p5"/>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8" name="Google Shape;28;p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31" name="Google Shape;31;p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34" name="Google Shape;34;p7"/>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5" name="Google Shape;35;p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8"/>
          <p:cNvSpPr txBox="1"/>
          <p:nvPr>
            <p:ph type="title"/>
          </p:nvPr>
        </p:nvSpPr>
        <p:spPr>
          <a:xfrm>
            <a:off x="653667" y="600200"/>
            <a:ext cx="8490300" cy="5454300"/>
          </a:xfrm>
          <a:prstGeom prst="rect">
            <a:avLst/>
          </a:prstGeom>
        </p:spPr>
        <p:txBody>
          <a:bodyPr anchorCtr="0" anchor="ctr" bIns="121900" lIns="121900" spcFirstLastPara="1" rIns="121900" wrap="square" tIns="121900">
            <a:normAutofit/>
          </a:bodyPr>
          <a:lstStyle>
            <a:lvl1pPr lvl="0" rtl="0">
              <a:spcBef>
                <a:spcPts val="0"/>
              </a:spcBef>
              <a:spcAft>
                <a:spcPts val="0"/>
              </a:spcAft>
              <a:buSzPts val="6400"/>
              <a:buNone/>
              <a:defRPr sz="64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p:txBody>
      </p:sp>
      <p:sp>
        <p:nvSpPr>
          <p:cNvPr id="38" name="Google Shape;38;p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 name="Google Shape;41;p9"/>
          <p:cNvSpPr txBox="1"/>
          <p:nvPr>
            <p:ph type="title"/>
          </p:nvPr>
        </p:nvSpPr>
        <p:spPr>
          <a:xfrm>
            <a:off x="354000" y="1644233"/>
            <a:ext cx="5393700" cy="19764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42" name="Google Shape;42;p9"/>
          <p:cNvSpPr txBox="1"/>
          <p:nvPr>
            <p:ph idx="1" type="subTitle"/>
          </p:nvPr>
        </p:nvSpPr>
        <p:spPr>
          <a:xfrm>
            <a:off x="354000" y="3737433"/>
            <a:ext cx="5393700" cy="16467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3" name="Google Shape;43;p9"/>
          <p:cNvSpPr txBox="1"/>
          <p:nvPr>
            <p:ph idx="2" type="body"/>
          </p:nvPr>
        </p:nvSpPr>
        <p:spPr>
          <a:xfrm>
            <a:off x="6586000" y="965433"/>
            <a:ext cx="5115900" cy="4926900"/>
          </a:xfrm>
          <a:prstGeom prst="rect">
            <a:avLst/>
          </a:prstGeom>
        </p:spPr>
        <p:txBody>
          <a:bodyPr anchorCtr="0" anchor="ctr"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44" name="Google Shape;44;p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lvl1pPr indent="-228600" lvl="0" marL="457200" rtl="0">
              <a:lnSpc>
                <a:spcPct val="100000"/>
              </a:lnSpc>
              <a:spcBef>
                <a:spcPts val="0"/>
              </a:spcBef>
              <a:spcAft>
                <a:spcPts val="0"/>
              </a:spcAft>
              <a:buSzPts val="2400"/>
              <a:buNone/>
              <a:defRPr/>
            </a:lvl1pPr>
          </a:lstStyle>
          <a:p/>
        </p:txBody>
      </p:sp>
      <p:sp>
        <p:nvSpPr>
          <p:cNvPr id="47" name="Google Shape;47;p1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rtl="0">
              <a:spcBef>
                <a:spcPts val="0"/>
              </a:spcBef>
              <a:spcAft>
                <a:spcPts val="0"/>
              </a:spcAft>
              <a:buClr>
                <a:schemeClr val="dk1"/>
              </a:buClr>
              <a:buSzPts val="3700"/>
              <a:buNone/>
              <a:defRPr sz="3700">
                <a:solidFill>
                  <a:schemeClr val="dk1"/>
                </a:solidFill>
              </a:defRPr>
            </a:lvl1pPr>
            <a:lvl2pPr lvl="1" rtl="0">
              <a:spcBef>
                <a:spcPts val="0"/>
              </a:spcBef>
              <a:spcAft>
                <a:spcPts val="0"/>
              </a:spcAft>
              <a:buClr>
                <a:schemeClr val="dk1"/>
              </a:buClr>
              <a:buSzPts val="3700"/>
              <a:buNone/>
              <a:defRPr sz="3700">
                <a:solidFill>
                  <a:schemeClr val="dk1"/>
                </a:solidFill>
              </a:defRPr>
            </a:lvl2pPr>
            <a:lvl3pPr lvl="2" rtl="0">
              <a:spcBef>
                <a:spcPts val="0"/>
              </a:spcBef>
              <a:spcAft>
                <a:spcPts val="0"/>
              </a:spcAft>
              <a:buClr>
                <a:schemeClr val="dk1"/>
              </a:buClr>
              <a:buSzPts val="3700"/>
              <a:buNone/>
              <a:defRPr sz="3700">
                <a:solidFill>
                  <a:schemeClr val="dk1"/>
                </a:solidFill>
              </a:defRPr>
            </a:lvl3pPr>
            <a:lvl4pPr lvl="3" rtl="0">
              <a:spcBef>
                <a:spcPts val="0"/>
              </a:spcBef>
              <a:spcAft>
                <a:spcPts val="0"/>
              </a:spcAft>
              <a:buClr>
                <a:schemeClr val="dk1"/>
              </a:buClr>
              <a:buSzPts val="3700"/>
              <a:buNone/>
              <a:defRPr sz="3700">
                <a:solidFill>
                  <a:schemeClr val="dk1"/>
                </a:solidFill>
              </a:defRPr>
            </a:lvl4pPr>
            <a:lvl5pPr lvl="4" rtl="0">
              <a:spcBef>
                <a:spcPts val="0"/>
              </a:spcBef>
              <a:spcAft>
                <a:spcPts val="0"/>
              </a:spcAft>
              <a:buClr>
                <a:schemeClr val="dk1"/>
              </a:buClr>
              <a:buSzPts val="3700"/>
              <a:buNone/>
              <a:defRPr sz="3700">
                <a:solidFill>
                  <a:schemeClr val="dk1"/>
                </a:solidFill>
              </a:defRPr>
            </a:lvl5pPr>
            <a:lvl6pPr lvl="5" rtl="0">
              <a:spcBef>
                <a:spcPts val="0"/>
              </a:spcBef>
              <a:spcAft>
                <a:spcPts val="0"/>
              </a:spcAft>
              <a:buClr>
                <a:schemeClr val="dk1"/>
              </a:buClr>
              <a:buSzPts val="3700"/>
              <a:buNone/>
              <a:defRPr sz="3700">
                <a:solidFill>
                  <a:schemeClr val="dk1"/>
                </a:solidFill>
              </a:defRPr>
            </a:lvl6pPr>
            <a:lvl7pPr lvl="6" rtl="0">
              <a:spcBef>
                <a:spcPts val="0"/>
              </a:spcBef>
              <a:spcAft>
                <a:spcPts val="0"/>
              </a:spcAft>
              <a:buClr>
                <a:schemeClr val="dk1"/>
              </a:buClr>
              <a:buSzPts val="3700"/>
              <a:buNone/>
              <a:defRPr sz="3700">
                <a:solidFill>
                  <a:schemeClr val="dk1"/>
                </a:solidFill>
              </a:defRPr>
            </a:lvl7pPr>
            <a:lvl8pPr lvl="7" rtl="0">
              <a:spcBef>
                <a:spcPts val="0"/>
              </a:spcBef>
              <a:spcAft>
                <a:spcPts val="0"/>
              </a:spcAft>
              <a:buClr>
                <a:schemeClr val="dk1"/>
              </a:buClr>
              <a:buSzPts val="3700"/>
              <a:buNone/>
              <a:defRPr sz="3700">
                <a:solidFill>
                  <a:schemeClr val="dk1"/>
                </a:solidFill>
              </a:defRPr>
            </a:lvl8pPr>
            <a:lvl9pPr lvl="8" rtl="0">
              <a:spcBef>
                <a:spcPts val="0"/>
              </a:spcBef>
              <a:spcAft>
                <a:spcPts val="0"/>
              </a:spcAft>
              <a:buClr>
                <a:schemeClr val="dk1"/>
              </a:buClr>
              <a:buSzPts val="3700"/>
              <a:buNone/>
              <a:defRPr sz="3700">
                <a:solidFill>
                  <a:schemeClr val="dk1"/>
                </a:solidFill>
              </a:defRPr>
            </a:lvl9pPr>
          </a:lstStyle>
          <a:p/>
        </p:txBody>
      </p:sp>
      <p:sp>
        <p:nvSpPr>
          <p:cNvPr id="11" name="Google Shape;11;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rtl="0">
              <a:lnSpc>
                <a:spcPct val="115000"/>
              </a:lnSpc>
              <a:spcBef>
                <a:spcPts val="0"/>
              </a:spcBef>
              <a:spcAft>
                <a:spcPts val="0"/>
              </a:spcAft>
              <a:buClr>
                <a:schemeClr val="dk2"/>
              </a:buClr>
              <a:buSzPts val="2400"/>
              <a:buChar char="●"/>
              <a:defRPr sz="2400">
                <a:solidFill>
                  <a:schemeClr val="dk2"/>
                </a:solidFill>
              </a:defRPr>
            </a:lvl1pPr>
            <a:lvl2pPr indent="-349250" lvl="1" marL="914400" rtl="0">
              <a:lnSpc>
                <a:spcPct val="115000"/>
              </a:lnSpc>
              <a:spcBef>
                <a:spcPts val="0"/>
              </a:spcBef>
              <a:spcAft>
                <a:spcPts val="0"/>
              </a:spcAft>
              <a:buClr>
                <a:schemeClr val="dk2"/>
              </a:buClr>
              <a:buSzPts val="1900"/>
              <a:buChar char="○"/>
              <a:defRPr sz="1900">
                <a:solidFill>
                  <a:schemeClr val="dk2"/>
                </a:solidFill>
              </a:defRPr>
            </a:lvl2pPr>
            <a:lvl3pPr indent="-349250" lvl="2" marL="1371600" rtl="0">
              <a:lnSpc>
                <a:spcPct val="115000"/>
              </a:lnSpc>
              <a:spcBef>
                <a:spcPts val="0"/>
              </a:spcBef>
              <a:spcAft>
                <a:spcPts val="0"/>
              </a:spcAft>
              <a:buClr>
                <a:schemeClr val="dk2"/>
              </a:buClr>
              <a:buSzPts val="1900"/>
              <a:buChar char="■"/>
              <a:defRPr sz="1900">
                <a:solidFill>
                  <a:schemeClr val="dk2"/>
                </a:solidFill>
              </a:defRPr>
            </a:lvl3pPr>
            <a:lvl4pPr indent="-349250" lvl="3" marL="1828800" rtl="0">
              <a:lnSpc>
                <a:spcPct val="115000"/>
              </a:lnSpc>
              <a:spcBef>
                <a:spcPts val="0"/>
              </a:spcBef>
              <a:spcAft>
                <a:spcPts val="0"/>
              </a:spcAft>
              <a:buClr>
                <a:schemeClr val="dk2"/>
              </a:buClr>
              <a:buSzPts val="1900"/>
              <a:buChar char="●"/>
              <a:defRPr sz="1900">
                <a:solidFill>
                  <a:schemeClr val="dk2"/>
                </a:solidFill>
              </a:defRPr>
            </a:lvl4pPr>
            <a:lvl5pPr indent="-349250" lvl="4" marL="2286000" rtl="0">
              <a:lnSpc>
                <a:spcPct val="115000"/>
              </a:lnSpc>
              <a:spcBef>
                <a:spcPts val="0"/>
              </a:spcBef>
              <a:spcAft>
                <a:spcPts val="0"/>
              </a:spcAft>
              <a:buClr>
                <a:schemeClr val="dk2"/>
              </a:buClr>
              <a:buSzPts val="1900"/>
              <a:buChar char="○"/>
              <a:defRPr sz="1900">
                <a:solidFill>
                  <a:schemeClr val="dk2"/>
                </a:solidFill>
              </a:defRPr>
            </a:lvl5pPr>
            <a:lvl6pPr indent="-349250" lvl="5" marL="2743200" rtl="0">
              <a:lnSpc>
                <a:spcPct val="115000"/>
              </a:lnSpc>
              <a:spcBef>
                <a:spcPts val="0"/>
              </a:spcBef>
              <a:spcAft>
                <a:spcPts val="0"/>
              </a:spcAft>
              <a:buClr>
                <a:schemeClr val="dk2"/>
              </a:buClr>
              <a:buSzPts val="1900"/>
              <a:buChar char="■"/>
              <a:defRPr sz="1900">
                <a:solidFill>
                  <a:schemeClr val="dk2"/>
                </a:solidFill>
              </a:defRPr>
            </a:lvl6pPr>
            <a:lvl7pPr indent="-349250" lvl="6" marL="3200400" rtl="0">
              <a:lnSpc>
                <a:spcPct val="115000"/>
              </a:lnSpc>
              <a:spcBef>
                <a:spcPts val="0"/>
              </a:spcBef>
              <a:spcAft>
                <a:spcPts val="0"/>
              </a:spcAft>
              <a:buClr>
                <a:schemeClr val="dk2"/>
              </a:buClr>
              <a:buSzPts val="1900"/>
              <a:buChar char="●"/>
              <a:defRPr sz="1900">
                <a:solidFill>
                  <a:schemeClr val="dk2"/>
                </a:solidFill>
              </a:defRPr>
            </a:lvl7pPr>
            <a:lvl8pPr indent="-349250" lvl="7" marL="3657600" rtl="0">
              <a:lnSpc>
                <a:spcPct val="115000"/>
              </a:lnSpc>
              <a:spcBef>
                <a:spcPts val="0"/>
              </a:spcBef>
              <a:spcAft>
                <a:spcPts val="0"/>
              </a:spcAft>
              <a:buClr>
                <a:schemeClr val="dk2"/>
              </a:buClr>
              <a:buSzPts val="1900"/>
              <a:buChar char="○"/>
              <a:defRPr sz="1900">
                <a:solidFill>
                  <a:schemeClr val="dk2"/>
                </a:solidFill>
              </a:defRPr>
            </a:lvl8pPr>
            <a:lvl9pPr indent="-349250" lvl="8" marL="4114800" rtl="0">
              <a:lnSpc>
                <a:spcPct val="115000"/>
              </a:lnSpc>
              <a:spcBef>
                <a:spcPts val="0"/>
              </a:spcBef>
              <a:spcAft>
                <a:spcPts val="0"/>
              </a:spcAft>
              <a:buClr>
                <a:schemeClr val="dk2"/>
              </a:buClr>
              <a:buSzPts val="1900"/>
              <a:buChar char="■"/>
              <a:defRPr sz="1900">
                <a:solidFill>
                  <a:schemeClr val="dk2"/>
                </a:solidFill>
              </a:defRPr>
            </a:lvl9pPr>
          </a:lstStyle>
          <a:p/>
        </p:txBody>
      </p:sp>
      <p:sp>
        <p:nvSpPr>
          <p:cNvPr id="12" name="Google Shape;12;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rtl="0" algn="r">
              <a:buNone/>
              <a:defRPr sz="1300">
                <a:solidFill>
                  <a:schemeClr val="dk2"/>
                </a:solidFill>
              </a:defRPr>
            </a:lvl1pPr>
            <a:lvl2pPr lvl="1" rtl="0" algn="r">
              <a:buNone/>
              <a:defRPr sz="1300">
                <a:solidFill>
                  <a:schemeClr val="dk2"/>
                </a:solidFill>
              </a:defRPr>
            </a:lvl2pPr>
            <a:lvl3pPr lvl="2" rtl="0" algn="r">
              <a:buNone/>
              <a:defRPr sz="1300">
                <a:solidFill>
                  <a:schemeClr val="dk2"/>
                </a:solidFill>
              </a:defRPr>
            </a:lvl3pPr>
            <a:lvl4pPr lvl="3" rtl="0" algn="r">
              <a:buNone/>
              <a:defRPr sz="1300">
                <a:solidFill>
                  <a:schemeClr val="dk2"/>
                </a:solidFill>
              </a:defRPr>
            </a:lvl4pPr>
            <a:lvl5pPr lvl="4" rtl="0" algn="r">
              <a:buNone/>
              <a:defRPr sz="1300">
                <a:solidFill>
                  <a:schemeClr val="dk2"/>
                </a:solidFill>
              </a:defRPr>
            </a:lvl5pPr>
            <a:lvl6pPr lvl="5" rtl="0" algn="r">
              <a:buNone/>
              <a:defRPr sz="1300">
                <a:solidFill>
                  <a:schemeClr val="dk2"/>
                </a:solidFill>
              </a:defRPr>
            </a:lvl6pPr>
            <a:lvl7pPr lvl="6" rtl="0" algn="r">
              <a:buNone/>
              <a:defRPr sz="1300">
                <a:solidFill>
                  <a:schemeClr val="dk2"/>
                </a:solidFill>
              </a:defRPr>
            </a:lvl7pPr>
            <a:lvl8pPr lvl="7" rtl="0" algn="r">
              <a:buNone/>
              <a:defRPr sz="1300">
                <a:solidFill>
                  <a:schemeClr val="dk2"/>
                </a:solidFill>
              </a:defRPr>
            </a:lvl8pPr>
            <a:lvl9pPr lvl="8" rtl="0" algn="r">
              <a:buNone/>
              <a:defRPr sz="13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hyperlink" Target="http://drive.google.com/file/d/1JFiO8c0VaFqA6djNpOv6tX-DvpQoqMYN/view" TargetMode="External"/><Relationship Id="rId4"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hyperlink" Target="https://github.com/Realtime-Action-Recognition/Realtime-Action-Recognition" TargetMode="External"/><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hyperlink" Target="https://github.com/voiD-96/HAR_Tencon2022" TargetMode="Externa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 name="Shape 64"/>
        <p:cNvGrpSpPr/>
        <p:nvPr/>
      </p:nvGrpSpPr>
      <p:grpSpPr>
        <a:xfrm>
          <a:off x="0" y="0"/>
          <a:ext cx="0" cy="0"/>
          <a:chOff x="0" y="0"/>
          <a:chExt cx="0" cy="0"/>
        </a:xfrm>
      </p:grpSpPr>
      <p:sp>
        <p:nvSpPr>
          <p:cNvPr id="65" name="Google Shape;65;p16"/>
          <p:cNvSpPr txBox="1"/>
          <p:nvPr>
            <p:ph idx="4294967295" type="subTitle"/>
          </p:nvPr>
        </p:nvSpPr>
        <p:spPr>
          <a:xfrm>
            <a:off x="423750" y="3938029"/>
            <a:ext cx="11344500" cy="1569300"/>
          </a:xfrm>
          <a:prstGeom prst="rect">
            <a:avLst/>
          </a:prstGeom>
          <a:noFill/>
          <a:ln>
            <a:noFill/>
          </a:ln>
        </p:spPr>
        <p:txBody>
          <a:bodyPr anchorCtr="0" anchor="t" bIns="91425" lIns="182875" spcFirstLastPara="1" rIns="182875" wrap="square" tIns="0">
            <a:noAutofit/>
          </a:bodyPr>
          <a:lstStyle/>
          <a:p>
            <a:pPr indent="0" lvl="0" marL="0" rtl="0" algn="ctr">
              <a:lnSpc>
                <a:spcPct val="100000"/>
              </a:lnSpc>
              <a:spcBef>
                <a:spcPts val="0"/>
              </a:spcBef>
              <a:spcAft>
                <a:spcPts val="0"/>
              </a:spcAft>
              <a:buSzPts val="3000"/>
              <a:buNone/>
            </a:pPr>
            <a:r>
              <a:rPr lang="en-US" sz="2400" u="sng"/>
              <a:t>Sreejith Sasidharan</a:t>
            </a:r>
            <a:r>
              <a:rPr lang="en-US" sz="2400"/>
              <a:t>, </a:t>
            </a:r>
            <a:r>
              <a:rPr lang="en-US"/>
              <a:t>Pranav Prabha,</a:t>
            </a:r>
            <a:r>
              <a:rPr lang="en-US" sz="2400"/>
              <a:t> Devasena Pasupuleti, Anand M Das, Anand M Das, Chaitanya Kapoor, </a:t>
            </a:r>
            <a:r>
              <a:rPr lang="en-US"/>
              <a:t>Gayathri Manikutty,</a:t>
            </a:r>
            <a:r>
              <a:rPr lang="en-US" sz="2400"/>
              <a:t> </a:t>
            </a:r>
            <a:r>
              <a:rPr lang="en-US"/>
              <a:t>Praveen Pankajakshan, and Bhavani Rao</a:t>
            </a:r>
            <a:endParaRPr sz="2400"/>
          </a:p>
          <a:p>
            <a:pPr indent="0" lvl="0" marL="0" rtl="0" algn="ctr">
              <a:lnSpc>
                <a:spcPct val="100000"/>
              </a:lnSpc>
              <a:spcBef>
                <a:spcPts val="0"/>
              </a:spcBef>
              <a:spcAft>
                <a:spcPts val="0"/>
              </a:spcAft>
              <a:buSzPts val="3000"/>
              <a:buNone/>
            </a:pPr>
            <a:r>
              <a:rPr lang="en-US" sz="2400"/>
              <a:t>AMMACHI Labs, Amrita Vishwa Vidyapeetham, India</a:t>
            </a:r>
            <a:endParaRPr sz="2400"/>
          </a:p>
        </p:txBody>
      </p:sp>
      <p:sp>
        <p:nvSpPr>
          <p:cNvPr id="66" name="Google Shape;66;p16"/>
          <p:cNvSpPr txBox="1"/>
          <p:nvPr>
            <p:ph idx="4294967295" type="ctrTitle"/>
          </p:nvPr>
        </p:nvSpPr>
        <p:spPr>
          <a:xfrm>
            <a:off x="688350" y="1795875"/>
            <a:ext cx="10815300" cy="1336800"/>
          </a:xfrm>
          <a:prstGeom prst="rect">
            <a:avLst/>
          </a:prstGeom>
          <a:solidFill>
            <a:schemeClr val="lt1"/>
          </a:solidFill>
          <a:ln>
            <a:noFill/>
          </a:ln>
        </p:spPr>
        <p:txBody>
          <a:bodyPr anchorCtr="0" anchor="b" bIns="0" lIns="182875" spcFirstLastPara="1" rIns="182875" wrap="square" tIns="45700">
            <a:noAutofit/>
          </a:bodyPr>
          <a:lstStyle/>
          <a:p>
            <a:pPr indent="0" lvl="0" marL="0" rtl="0" algn="ctr">
              <a:spcBef>
                <a:spcPts val="0"/>
              </a:spcBef>
              <a:spcAft>
                <a:spcPts val="0"/>
              </a:spcAft>
              <a:buClr>
                <a:schemeClr val="accent3"/>
              </a:buClr>
              <a:buSzPts val="4000"/>
              <a:buFont typeface="Arial"/>
              <a:buNone/>
            </a:pPr>
            <a:r>
              <a:rPr lang="en-US" sz="4400"/>
              <a:t>Handwashing Action Detection System for an Autonomous Social Robot</a:t>
            </a:r>
            <a:endParaRPr sz="4400"/>
          </a:p>
        </p:txBody>
      </p:sp>
      <p:pic>
        <p:nvPicPr>
          <p:cNvPr id="67" name="Google Shape;67;p16"/>
          <p:cNvPicPr preferRelativeResize="0"/>
          <p:nvPr/>
        </p:nvPicPr>
        <p:blipFill>
          <a:blip r:embed="rId3">
            <a:alphaModFix/>
          </a:blip>
          <a:stretch>
            <a:fillRect/>
          </a:stretch>
        </p:blipFill>
        <p:spPr>
          <a:xfrm>
            <a:off x="4466213" y="5977477"/>
            <a:ext cx="1643726" cy="400200"/>
          </a:xfrm>
          <a:prstGeom prst="rect">
            <a:avLst/>
          </a:prstGeom>
          <a:noFill/>
          <a:ln>
            <a:noFill/>
          </a:ln>
        </p:spPr>
      </p:pic>
      <p:pic>
        <p:nvPicPr>
          <p:cNvPr id="68" name="Google Shape;68;p16"/>
          <p:cNvPicPr preferRelativeResize="0"/>
          <p:nvPr/>
        </p:nvPicPr>
        <p:blipFill>
          <a:blip r:embed="rId4">
            <a:alphaModFix/>
          </a:blip>
          <a:stretch>
            <a:fillRect/>
          </a:stretch>
        </p:blipFill>
        <p:spPr>
          <a:xfrm>
            <a:off x="6324437" y="5977482"/>
            <a:ext cx="1410693" cy="400200"/>
          </a:xfrm>
          <a:prstGeom prst="rect">
            <a:avLst/>
          </a:prstGeom>
          <a:noFill/>
          <a:ln>
            <a:noFill/>
          </a:ln>
        </p:spPr>
      </p:pic>
      <p:grpSp>
        <p:nvGrpSpPr>
          <p:cNvPr id="69" name="Google Shape;69;p16"/>
          <p:cNvGrpSpPr/>
          <p:nvPr/>
        </p:nvGrpSpPr>
        <p:grpSpPr>
          <a:xfrm>
            <a:off x="2656175" y="120838"/>
            <a:ext cx="6879648" cy="1028957"/>
            <a:chOff x="3320325" y="207863"/>
            <a:chExt cx="6879648" cy="1028957"/>
          </a:xfrm>
        </p:grpSpPr>
        <p:pic>
          <p:nvPicPr>
            <p:cNvPr id="70" name="Google Shape;70;p16"/>
            <p:cNvPicPr preferRelativeResize="0"/>
            <p:nvPr/>
          </p:nvPicPr>
          <p:blipFill rotWithShape="1">
            <a:blip r:embed="rId5">
              <a:alphaModFix/>
            </a:blip>
            <a:srcRect b="59006" l="5643" r="66166" t="18678"/>
            <a:stretch/>
          </p:blipFill>
          <p:spPr>
            <a:xfrm>
              <a:off x="6763075" y="226275"/>
              <a:ext cx="3436898" cy="992126"/>
            </a:xfrm>
            <a:prstGeom prst="rect">
              <a:avLst/>
            </a:prstGeom>
            <a:noFill/>
            <a:ln>
              <a:noFill/>
            </a:ln>
          </p:spPr>
        </p:pic>
        <p:pic>
          <p:nvPicPr>
            <p:cNvPr id="71" name="Google Shape;71;p16"/>
            <p:cNvPicPr preferRelativeResize="0"/>
            <p:nvPr/>
          </p:nvPicPr>
          <p:blipFill>
            <a:blip r:embed="rId6">
              <a:alphaModFix/>
            </a:blip>
            <a:stretch>
              <a:fillRect/>
            </a:stretch>
          </p:blipFill>
          <p:spPr>
            <a:xfrm>
              <a:off x="3320325" y="207863"/>
              <a:ext cx="1828800" cy="1028957"/>
            </a:xfrm>
            <a:prstGeom prst="rect">
              <a:avLst/>
            </a:prstGeom>
            <a:noFill/>
            <a:ln>
              <a:noFill/>
            </a:ln>
          </p:spPr>
        </p:pic>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5"/>
          <p:cNvSpPr txBox="1"/>
          <p:nvPr>
            <p:ph type="title"/>
          </p:nvPr>
        </p:nvSpPr>
        <p:spPr>
          <a:xfrm>
            <a:off x="888198" y="0"/>
            <a:ext cx="10884000" cy="13167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Clr>
                <a:schemeClr val="accent3"/>
              </a:buClr>
              <a:buSzPts val="2600"/>
              <a:buFont typeface="Arial"/>
              <a:buNone/>
            </a:pPr>
            <a:r>
              <a:rPr lang="en-US" sz="4800">
                <a:latin typeface="Montserrat"/>
                <a:ea typeface="Montserrat"/>
                <a:cs typeface="Montserrat"/>
                <a:sym typeface="Montserrat"/>
              </a:rPr>
              <a:t>Conclusions and Future Work</a:t>
            </a:r>
            <a:endParaRPr sz="4800">
              <a:latin typeface="Montserrat"/>
              <a:ea typeface="Montserrat"/>
              <a:cs typeface="Montserrat"/>
              <a:sym typeface="Montserrat"/>
            </a:endParaRPr>
          </a:p>
        </p:txBody>
      </p:sp>
      <p:sp>
        <p:nvSpPr>
          <p:cNvPr id="177" name="Google Shape;177;p25"/>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sp>
        <p:nvSpPr>
          <p:cNvPr id="178" name="Google Shape;178;p25"/>
          <p:cNvSpPr txBox="1"/>
          <p:nvPr/>
        </p:nvSpPr>
        <p:spPr>
          <a:xfrm>
            <a:off x="909350" y="1316700"/>
            <a:ext cx="10210500" cy="5880000"/>
          </a:xfrm>
          <a:prstGeom prst="rect">
            <a:avLst/>
          </a:prstGeom>
          <a:noFill/>
          <a:ln>
            <a:noFill/>
          </a:ln>
        </p:spPr>
        <p:txBody>
          <a:bodyPr anchorCtr="0" anchor="t" bIns="91425" lIns="91425" spcFirstLastPara="1" rIns="91425" wrap="square" tIns="91425">
            <a:spAutoFit/>
          </a:bodyPr>
          <a:lstStyle/>
          <a:p>
            <a:pPr indent="-355600" lvl="0" marL="457200" rtl="0" algn="just">
              <a:spcBef>
                <a:spcPts val="1000"/>
              </a:spcBef>
              <a:spcAft>
                <a:spcPts val="0"/>
              </a:spcAft>
              <a:buSzPts val="2000"/>
              <a:buFont typeface="Montserrat"/>
              <a:buChar char="●"/>
            </a:pPr>
            <a:r>
              <a:rPr lang="en-US" sz="2000">
                <a:solidFill>
                  <a:schemeClr val="dk1"/>
                </a:solidFill>
                <a:latin typeface="Montserrat"/>
                <a:ea typeface="Montserrat"/>
                <a:cs typeface="Montserrat"/>
                <a:sym typeface="Montserrat"/>
              </a:rPr>
              <a:t>The HAR model designed has established the feasibility of using deep neural networks in identifying hand washing steps with suﬀiciently good accuracies for practical real-world use in a hand washing social robot</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Adding CSAB on top of the backbone VGG-16 model improves the classification accuracy to around 90%.</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The model has good generalizability on the 3 unseen datasets with accuracies ranging between 60%-85%. </a:t>
            </a:r>
            <a:r>
              <a:rPr lang="en-US" sz="2000">
                <a:latin typeface="Montserrat"/>
                <a:ea typeface="Montserrat"/>
                <a:cs typeface="Montserrat"/>
                <a:sym typeface="Montserrat"/>
              </a:rPr>
              <a:t> </a:t>
            </a:r>
            <a:endParaRPr sz="2000">
              <a:solidFill>
                <a:srgbClr val="FF0000"/>
              </a:solidFill>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All the handwashing action in the training dataset is performed by the same person. There is a lack of variation on age group, gender, and ethnicity.</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Enhancing the dataset used for training with less inter class similarities and hands of diverse people may further improve the generalizability of the model.</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Considering the temporal information embedded in the dataset while training can also improve the performance of the model.</a:t>
            </a:r>
            <a:endParaRPr sz="2000">
              <a:latin typeface="Montserrat"/>
              <a:ea typeface="Montserrat"/>
              <a:cs typeface="Montserrat"/>
              <a:sym typeface="Montserrat"/>
            </a:endParaRPr>
          </a:p>
          <a:p>
            <a:pPr indent="0" lvl="0" marL="0" rtl="0" algn="just">
              <a:spcBef>
                <a:spcPts val="1000"/>
              </a:spcBef>
              <a:spcAft>
                <a:spcPts val="0"/>
              </a:spcAft>
              <a:buNone/>
            </a:pPr>
            <a:r>
              <a:t/>
            </a:r>
            <a:endParaRPr sz="2000">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0" st="0"/>
                                            </p:txEl>
                                          </p:spTgt>
                                        </p:tgtEl>
                                        <p:attrNameLst>
                                          <p:attrName>style.visibility</p:attrName>
                                        </p:attrNameLst>
                                      </p:cBhvr>
                                      <p:to>
                                        <p:strVal val="visible"/>
                                      </p:to>
                                    </p:set>
                                    <p:animEffect filter="fade" transition="in">
                                      <p:cBhvr>
                                        <p:cTn dur="1000"/>
                                        <p:tgtEl>
                                          <p:spTgt spid="1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1" st="1"/>
                                            </p:txEl>
                                          </p:spTgt>
                                        </p:tgtEl>
                                        <p:attrNameLst>
                                          <p:attrName>style.visibility</p:attrName>
                                        </p:attrNameLst>
                                      </p:cBhvr>
                                      <p:to>
                                        <p:strVal val="visible"/>
                                      </p:to>
                                    </p:set>
                                    <p:animEffect filter="fade" transition="in">
                                      <p:cBhvr>
                                        <p:cTn dur="1000"/>
                                        <p:tgtEl>
                                          <p:spTgt spid="1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2" st="2"/>
                                            </p:txEl>
                                          </p:spTgt>
                                        </p:tgtEl>
                                        <p:attrNameLst>
                                          <p:attrName>style.visibility</p:attrName>
                                        </p:attrNameLst>
                                      </p:cBhvr>
                                      <p:to>
                                        <p:strVal val="visible"/>
                                      </p:to>
                                    </p:set>
                                    <p:animEffect filter="fade" transition="in">
                                      <p:cBhvr>
                                        <p:cTn dur="1000"/>
                                        <p:tgtEl>
                                          <p:spTgt spid="1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3" st="3"/>
                                            </p:txEl>
                                          </p:spTgt>
                                        </p:tgtEl>
                                        <p:attrNameLst>
                                          <p:attrName>style.visibility</p:attrName>
                                        </p:attrNameLst>
                                      </p:cBhvr>
                                      <p:to>
                                        <p:strVal val="visible"/>
                                      </p:to>
                                    </p:set>
                                    <p:animEffect filter="fade" transition="in">
                                      <p:cBhvr>
                                        <p:cTn dur="1000"/>
                                        <p:tgtEl>
                                          <p:spTgt spid="17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4" st="4"/>
                                            </p:txEl>
                                          </p:spTgt>
                                        </p:tgtEl>
                                        <p:attrNameLst>
                                          <p:attrName>style.visibility</p:attrName>
                                        </p:attrNameLst>
                                      </p:cBhvr>
                                      <p:to>
                                        <p:strVal val="visible"/>
                                      </p:to>
                                    </p:set>
                                    <p:animEffect filter="fade" transition="in">
                                      <p:cBhvr>
                                        <p:cTn dur="1000"/>
                                        <p:tgtEl>
                                          <p:spTgt spid="17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5" st="5"/>
                                            </p:txEl>
                                          </p:spTgt>
                                        </p:tgtEl>
                                        <p:attrNameLst>
                                          <p:attrName>style.visibility</p:attrName>
                                        </p:attrNameLst>
                                      </p:cBhvr>
                                      <p:to>
                                        <p:strVal val="visible"/>
                                      </p:to>
                                    </p:set>
                                    <p:animEffect filter="fade" transition="in">
                                      <p:cBhvr>
                                        <p:cTn dur="1000"/>
                                        <p:tgtEl>
                                          <p:spTgt spid="17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xEl>
                                              <p:pRg end="6" st="6"/>
                                            </p:txEl>
                                          </p:spTgt>
                                        </p:tgtEl>
                                        <p:attrNameLst>
                                          <p:attrName>style.visibility</p:attrName>
                                        </p:attrNameLst>
                                      </p:cBhvr>
                                      <p:to>
                                        <p:strVal val="visible"/>
                                      </p:to>
                                    </p:set>
                                    <p:animEffect filter="fade" transition="in">
                                      <p:cBhvr>
                                        <p:cTn dur="1000"/>
                                        <p:tgtEl>
                                          <p:spTgt spid="178">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6"/>
          <p:cNvSpPr txBox="1"/>
          <p:nvPr>
            <p:ph type="title"/>
          </p:nvPr>
        </p:nvSpPr>
        <p:spPr>
          <a:xfrm>
            <a:off x="1798350" y="2098949"/>
            <a:ext cx="8595300" cy="2660100"/>
          </a:xfrm>
          <a:prstGeom prst="rect">
            <a:avLst/>
          </a:prstGeom>
          <a:noFill/>
          <a:ln>
            <a:noFill/>
          </a:ln>
        </p:spPr>
        <p:txBody>
          <a:bodyPr anchorCtr="0" anchor="ctr" bIns="45700" lIns="0" spcFirstLastPara="1" rIns="91425" wrap="square" tIns="45700">
            <a:noAutofit/>
          </a:bodyPr>
          <a:lstStyle/>
          <a:p>
            <a:pPr indent="0" lvl="0" marL="0" rtl="0" algn="ctr">
              <a:lnSpc>
                <a:spcPct val="100000"/>
              </a:lnSpc>
              <a:spcBef>
                <a:spcPts val="0"/>
              </a:spcBef>
              <a:spcAft>
                <a:spcPts val="0"/>
              </a:spcAft>
              <a:buClr>
                <a:schemeClr val="accent3"/>
              </a:buClr>
              <a:buSzPts val="2600"/>
              <a:buFont typeface="Arial"/>
              <a:buNone/>
            </a:pPr>
            <a:r>
              <a:rPr lang="en-US" sz="9600">
                <a:latin typeface="Pacifico"/>
                <a:ea typeface="Pacifico"/>
                <a:cs typeface="Pacifico"/>
                <a:sym typeface="Pacifico"/>
              </a:rPr>
              <a:t>Thank You</a:t>
            </a:r>
            <a:endParaRPr sz="9600">
              <a:latin typeface="Pacifico"/>
              <a:ea typeface="Pacifico"/>
              <a:cs typeface="Pacifico"/>
              <a:sym typeface="Pacifico"/>
            </a:endParaRPr>
          </a:p>
        </p:txBody>
      </p:sp>
      <p:sp>
        <p:nvSpPr>
          <p:cNvPr id="184" name="Google Shape;184;p26"/>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8" name="Shape 188"/>
        <p:cNvGrpSpPr/>
        <p:nvPr/>
      </p:nvGrpSpPr>
      <p:grpSpPr>
        <a:xfrm>
          <a:off x="0" y="0"/>
          <a:ext cx="0" cy="0"/>
          <a:chOff x="0" y="0"/>
          <a:chExt cx="0" cy="0"/>
        </a:xfrm>
      </p:grpSpPr>
      <p:sp>
        <p:nvSpPr>
          <p:cNvPr id="189" name="Google Shape;189;p27"/>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a:t>‹#›</a:t>
            </a:fld>
            <a:endParaRPr/>
          </a:p>
        </p:txBody>
      </p:sp>
      <p:pic>
        <p:nvPicPr>
          <p:cNvPr id="190" name="Google Shape;190;p27" title="saliency_pred.mp4">
            <a:hlinkClick r:id="rId3"/>
          </p:cNvPr>
          <p:cNvPicPr preferRelativeResize="0"/>
          <p:nvPr/>
        </p:nvPicPr>
        <p:blipFill>
          <a:blip r:embed="rId4">
            <a:alphaModFix/>
          </a:blip>
          <a:stretch>
            <a:fillRect/>
          </a:stretch>
        </p:blipFill>
        <p:spPr>
          <a:xfrm>
            <a:off x="3103816" y="1931450"/>
            <a:ext cx="5984375" cy="3218100"/>
          </a:xfrm>
          <a:prstGeom prst="rect">
            <a:avLst/>
          </a:prstGeom>
          <a:noFill/>
          <a:ln>
            <a:noFill/>
          </a:ln>
        </p:spPr>
      </p:pic>
      <p:sp>
        <p:nvSpPr>
          <p:cNvPr id="191" name="Google Shape;191;p27"/>
          <p:cNvSpPr txBox="1"/>
          <p:nvPr>
            <p:ph type="title"/>
          </p:nvPr>
        </p:nvSpPr>
        <p:spPr>
          <a:xfrm>
            <a:off x="888209" y="1"/>
            <a:ext cx="8595300" cy="13167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Clr>
                <a:schemeClr val="accent3"/>
              </a:buClr>
              <a:buSzPts val="2600"/>
              <a:buFont typeface="Arial"/>
              <a:buNone/>
            </a:pPr>
            <a:r>
              <a:rPr lang="en-US" sz="4800">
                <a:latin typeface="Montserrat"/>
                <a:ea typeface="Montserrat"/>
                <a:cs typeface="Montserrat"/>
                <a:sym typeface="Montserrat"/>
              </a:rPr>
              <a:t>Results</a:t>
            </a:r>
            <a:endParaRPr sz="4800">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10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5" name="Shape 195"/>
        <p:cNvGrpSpPr/>
        <p:nvPr/>
      </p:nvGrpSpPr>
      <p:grpSpPr>
        <a:xfrm>
          <a:off x="0" y="0"/>
          <a:ext cx="0" cy="0"/>
          <a:chOff x="0" y="0"/>
          <a:chExt cx="0" cy="0"/>
        </a:xfrm>
      </p:grpSpPr>
      <p:sp>
        <p:nvSpPr>
          <p:cNvPr id="196" name="Google Shape;196;p28"/>
          <p:cNvSpPr txBox="1"/>
          <p:nvPr>
            <p:ph type="title"/>
          </p:nvPr>
        </p:nvSpPr>
        <p:spPr>
          <a:xfrm>
            <a:off x="888209" y="1"/>
            <a:ext cx="8595300" cy="13167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Clr>
                <a:schemeClr val="accent3"/>
              </a:buClr>
              <a:buSzPts val="2600"/>
              <a:buFont typeface="Arial"/>
              <a:buNone/>
            </a:pPr>
            <a:r>
              <a:rPr lang="en-US" sz="4800">
                <a:latin typeface="Montserrat"/>
                <a:ea typeface="Montserrat"/>
                <a:cs typeface="Montserrat"/>
                <a:sym typeface="Montserrat"/>
              </a:rPr>
              <a:t>Data Preparation</a:t>
            </a:r>
            <a:endParaRPr sz="4800">
              <a:latin typeface="Montserrat"/>
              <a:ea typeface="Montserrat"/>
              <a:cs typeface="Montserrat"/>
              <a:sym typeface="Montserrat"/>
            </a:endParaRPr>
          </a:p>
        </p:txBody>
      </p:sp>
      <p:sp>
        <p:nvSpPr>
          <p:cNvPr id="197" name="Google Shape;197;p28"/>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sp>
        <p:nvSpPr>
          <p:cNvPr id="198" name="Google Shape;198;p28"/>
          <p:cNvSpPr/>
          <p:nvPr/>
        </p:nvSpPr>
        <p:spPr>
          <a:xfrm>
            <a:off x="888200" y="2302650"/>
            <a:ext cx="1204800" cy="1213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Video Data</a:t>
            </a:r>
            <a:endParaRPr/>
          </a:p>
        </p:txBody>
      </p:sp>
      <p:sp>
        <p:nvSpPr>
          <p:cNvPr id="199" name="Google Shape;199;p28"/>
          <p:cNvSpPr/>
          <p:nvPr/>
        </p:nvSpPr>
        <p:spPr>
          <a:xfrm>
            <a:off x="2693050" y="2302775"/>
            <a:ext cx="2330154" cy="1213812"/>
          </a:xfrm>
          <a:prstGeom prst="flowChartMulti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Split the video into individual frames</a:t>
            </a:r>
            <a:endParaRPr/>
          </a:p>
        </p:txBody>
      </p:sp>
      <p:sp>
        <p:nvSpPr>
          <p:cNvPr id="200" name="Google Shape;200;p28"/>
          <p:cNvSpPr/>
          <p:nvPr/>
        </p:nvSpPr>
        <p:spPr>
          <a:xfrm>
            <a:off x="5811575" y="1242175"/>
            <a:ext cx="1590600" cy="6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Frame 1</a:t>
            </a:r>
            <a:endParaRPr/>
          </a:p>
        </p:txBody>
      </p:sp>
      <p:sp>
        <p:nvSpPr>
          <p:cNvPr id="201" name="Google Shape;201;p28"/>
          <p:cNvSpPr/>
          <p:nvPr/>
        </p:nvSpPr>
        <p:spPr>
          <a:xfrm>
            <a:off x="5811575" y="2113175"/>
            <a:ext cx="1590600" cy="6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Frame 2</a:t>
            </a:r>
            <a:endParaRPr/>
          </a:p>
        </p:txBody>
      </p:sp>
      <p:sp>
        <p:nvSpPr>
          <p:cNvPr id="202" name="Google Shape;202;p28"/>
          <p:cNvSpPr/>
          <p:nvPr/>
        </p:nvSpPr>
        <p:spPr>
          <a:xfrm>
            <a:off x="5811575" y="2984175"/>
            <a:ext cx="1590600" cy="6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Frame 3</a:t>
            </a:r>
            <a:endParaRPr/>
          </a:p>
        </p:txBody>
      </p:sp>
      <p:sp>
        <p:nvSpPr>
          <p:cNvPr id="203" name="Google Shape;203;p28"/>
          <p:cNvSpPr/>
          <p:nvPr/>
        </p:nvSpPr>
        <p:spPr>
          <a:xfrm>
            <a:off x="5811575" y="3855175"/>
            <a:ext cx="1590600" cy="6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Frame N</a:t>
            </a:r>
            <a:endParaRPr/>
          </a:p>
        </p:txBody>
      </p:sp>
      <p:cxnSp>
        <p:nvCxnSpPr>
          <p:cNvPr id="204" name="Google Shape;204;p28"/>
          <p:cNvCxnSpPr>
            <a:stCxn id="199" idx="0"/>
            <a:endCxn id="200" idx="1"/>
          </p:cNvCxnSpPr>
          <p:nvPr/>
        </p:nvCxnSpPr>
        <p:spPr>
          <a:xfrm rot="-5400000">
            <a:off x="4559183" y="1050425"/>
            <a:ext cx="711600" cy="1793100"/>
          </a:xfrm>
          <a:prstGeom prst="bentConnector2">
            <a:avLst/>
          </a:prstGeom>
          <a:noFill/>
          <a:ln cap="flat" cmpd="sng" w="9525">
            <a:solidFill>
              <a:schemeClr val="dk2"/>
            </a:solidFill>
            <a:prstDash val="solid"/>
            <a:round/>
            <a:headEnd len="med" w="med" type="none"/>
            <a:tailEnd len="med" w="med" type="stealth"/>
          </a:ln>
        </p:spPr>
      </p:cxnSp>
      <p:cxnSp>
        <p:nvCxnSpPr>
          <p:cNvPr id="205" name="Google Shape;205;p28"/>
          <p:cNvCxnSpPr>
            <a:stCxn id="199" idx="3"/>
            <a:endCxn id="201" idx="1"/>
          </p:cNvCxnSpPr>
          <p:nvPr/>
        </p:nvCxnSpPr>
        <p:spPr>
          <a:xfrm flipH="1" rot="10800000">
            <a:off x="5023204" y="2462081"/>
            <a:ext cx="788400" cy="447600"/>
          </a:xfrm>
          <a:prstGeom prst="bentConnector3">
            <a:avLst>
              <a:gd fmla="val 49998" name="adj1"/>
            </a:avLst>
          </a:prstGeom>
          <a:noFill/>
          <a:ln cap="flat" cmpd="sng" w="9525">
            <a:solidFill>
              <a:schemeClr val="dk2"/>
            </a:solidFill>
            <a:prstDash val="solid"/>
            <a:round/>
            <a:headEnd len="med" w="med" type="none"/>
            <a:tailEnd len="med" w="med" type="stealth"/>
          </a:ln>
        </p:spPr>
      </p:cxnSp>
      <p:cxnSp>
        <p:nvCxnSpPr>
          <p:cNvPr id="206" name="Google Shape;206;p28"/>
          <p:cNvCxnSpPr>
            <a:stCxn id="199" idx="3"/>
            <a:endCxn id="202" idx="1"/>
          </p:cNvCxnSpPr>
          <p:nvPr/>
        </p:nvCxnSpPr>
        <p:spPr>
          <a:xfrm>
            <a:off x="5023204" y="2909681"/>
            <a:ext cx="788400" cy="423300"/>
          </a:xfrm>
          <a:prstGeom prst="bentConnector3">
            <a:avLst>
              <a:gd fmla="val 49998" name="adj1"/>
            </a:avLst>
          </a:prstGeom>
          <a:noFill/>
          <a:ln cap="flat" cmpd="sng" w="9525">
            <a:solidFill>
              <a:schemeClr val="dk2"/>
            </a:solidFill>
            <a:prstDash val="solid"/>
            <a:round/>
            <a:headEnd len="med" w="med" type="none"/>
            <a:tailEnd len="med" w="med" type="stealth"/>
          </a:ln>
        </p:spPr>
      </p:cxnSp>
      <p:cxnSp>
        <p:nvCxnSpPr>
          <p:cNvPr id="207" name="Google Shape;207;p28"/>
          <p:cNvCxnSpPr>
            <a:endCxn id="203" idx="1"/>
          </p:cNvCxnSpPr>
          <p:nvPr/>
        </p:nvCxnSpPr>
        <p:spPr>
          <a:xfrm>
            <a:off x="3695975" y="3470575"/>
            <a:ext cx="2115600" cy="733500"/>
          </a:xfrm>
          <a:prstGeom prst="bentConnector3">
            <a:avLst>
              <a:gd fmla="val -249" name="adj1"/>
            </a:avLst>
          </a:prstGeom>
          <a:noFill/>
          <a:ln cap="flat" cmpd="sng" w="9525">
            <a:solidFill>
              <a:schemeClr val="dk2"/>
            </a:solidFill>
            <a:prstDash val="solid"/>
            <a:round/>
            <a:headEnd len="med" w="med" type="none"/>
            <a:tailEnd len="med" w="med" type="stealth"/>
          </a:ln>
        </p:spPr>
      </p:cxnSp>
      <p:cxnSp>
        <p:nvCxnSpPr>
          <p:cNvPr id="208" name="Google Shape;208;p28"/>
          <p:cNvCxnSpPr>
            <a:stCxn id="198" idx="6"/>
            <a:endCxn id="199" idx="1"/>
          </p:cNvCxnSpPr>
          <p:nvPr/>
        </p:nvCxnSpPr>
        <p:spPr>
          <a:xfrm>
            <a:off x="2093000" y="2909550"/>
            <a:ext cx="600000" cy="600"/>
          </a:xfrm>
          <a:prstGeom prst="bentConnector3">
            <a:avLst>
              <a:gd fmla="val 50004" name="adj1"/>
            </a:avLst>
          </a:prstGeom>
          <a:noFill/>
          <a:ln cap="flat" cmpd="sng" w="9525">
            <a:solidFill>
              <a:schemeClr val="dk2"/>
            </a:solidFill>
            <a:prstDash val="solid"/>
            <a:round/>
            <a:headEnd len="med" w="med" type="none"/>
            <a:tailEnd len="med" w="med" type="stealth"/>
          </a:ln>
        </p:spPr>
      </p:cxnSp>
      <p:sp>
        <p:nvSpPr>
          <p:cNvPr id="209" name="Google Shape;209;p28"/>
          <p:cNvSpPr/>
          <p:nvPr/>
        </p:nvSpPr>
        <p:spPr>
          <a:xfrm>
            <a:off x="9814313" y="3231375"/>
            <a:ext cx="1204800" cy="6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Test Data</a:t>
            </a:r>
            <a:endParaRPr/>
          </a:p>
        </p:txBody>
      </p:sp>
      <p:sp>
        <p:nvSpPr>
          <p:cNvPr id="210" name="Google Shape;210;p28"/>
          <p:cNvSpPr/>
          <p:nvPr/>
        </p:nvSpPr>
        <p:spPr>
          <a:xfrm>
            <a:off x="8473738" y="3231375"/>
            <a:ext cx="1204800" cy="6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Train Data</a:t>
            </a:r>
            <a:endParaRPr/>
          </a:p>
        </p:txBody>
      </p:sp>
      <p:sp>
        <p:nvSpPr>
          <p:cNvPr id="211" name="Google Shape;211;p28"/>
          <p:cNvSpPr/>
          <p:nvPr/>
        </p:nvSpPr>
        <p:spPr>
          <a:xfrm>
            <a:off x="8741800" y="1316700"/>
            <a:ext cx="2330154" cy="1213812"/>
          </a:xfrm>
          <a:prstGeom prst="flowChartMulti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Six Data Classes</a:t>
            </a:r>
            <a:endParaRPr/>
          </a:p>
        </p:txBody>
      </p:sp>
      <p:sp>
        <p:nvSpPr>
          <p:cNvPr id="212" name="Google Shape;212;p28"/>
          <p:cNvSpPr/>
          <p:nvPr/>
        </p:nvSpPr>
        <p:spPr>
          <a:xfrm>
            <a:off x="8987838" y="5441850"/>
            <a:ext cx="1590624" cy="697788"/>
          </a:xfrm>
          <a:prstGeom prst="flowChartTermina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Prediction Output</a:t>
            </a:r>
            <a:endParaRPr/>
          </a:p>
        </p:txBody>
      </p:sp>
      <p:cxnSp>
        <p:nvCxnSpPr>
          <p:cNvPr id="213" name="Google Shape;213;p28"/>
          <p:cNvCxnSpPr>
            <a:stCxn id="200" idx="3"/>
            <a:endCxn id="211" idx="1"/>
          </p:cNvCxnSpPr>
          <p:nvPr/>
        </p:nvCxnSpPr>
        <p:spPr>
          <a:xfrm>
            <a:off x="7402175" y="1591075"/>
            <a:ext cx="1339500" cy="332400"/>
          </a:xfrm>
          <a:prstGeom prst="bentConnector3">
            <a:avLst>
              <a:gd fmla="val 50005" name="adj1"/>
            </a:avLst>
          </a:prstGeom>
          <a:noFill/>
          <a:ln cap="flat" cmpd="sng" w="9525">
            <a:solidFill>
              <a:schemeClr val="dk2"/>
            </a:solidFill>
            <a:prstDash val="solid"/>
            <a:round/>
            <a:headEnd len="med" w="med" type="none"/>
            <a:tailEnd len="med" w="med" type="stealth"/>
          </a:ln>
        </p:spPr>
      </p:cxnSp>
      <p:cxnSp>
        <p:nvCxnSpPr>
          <p:cNvPr id="214" name="Google Shape;214;p28"/>
          <p:cNvCxnSpPr>
            <a:stCxn id="201" idx="3"/>
            <a:endCxn id="211" idx="1"/>
          </p:cNvCxnSpPr>
          <p:nvPr/>
        </p:nvCxnSpPr>
        <p:spPr>
          <a:xfrm flipH="1" rot="10800000">
            <a:off x="7402175" y="1923575"/>
            <a:ext cx="1339500" cy="538500"/>
          </a:xfrm>
          <a:prstGeom prst="bentConnector3">
            <a:avLst>
              <a:gd fmla="val 50005" name="adj1"/>
            </a:avLst>
          </a:prstGeom>
          <a:noFill/>
          <a:ln cap="flat" cmpd="sng" w="9525">
            <a:solidFill>
              <a:schemeClr val="dk2"/>
            </a:solidFill>
            <a:prstDash val="solid"/>
            <a:round/>
            <a:headEnd len="med" w="med" type="none"/>
            <a:tailEnd len="med" w="med" type="stealth"/>
          </a:ln>
        </p:spPr>
      </p:cxnSp>
      <p:cxnSp>
        <p:nvCxnSpPr>
          <p:cNvPr id="215" name="Google Shape;215;p28"/>
          <p:cNvCxnSpPr>
            <a:stCxn id="202" idx="3"/>
            <a:endCxn id="211" idx="1"/>
          </p:cNvCxnSpPr>
          <p:nvPr/>
        </p:nvCxnSpPr>
        <p:spPr>
          <a:xfrm flipH="1" rot="10800000">
            <a:off x="7402175" y="1923675"/>
            <a:ext cx="1339500" cy="1409400"/>
          </a:xfrm>
          <a:prstGeom prst="bentConnector3">
            <a:avLst>
              <a:gd fmla="val 50005" name="adj1"/>
            </a:avLst>
          </a:prstGeom>
          <a:noFill/>
          <a:ln cap="flat" cmpd="sng" w="9525">
            <a:solidFill>
              <a:schemeClr val="dk2"/>
            </a:solidFill>
            <a:prstDash val="solid"/>
            <a:round/>
            <a:headEnd len="med" w="med" type="none"/>
            <a:tailEnd len="med" w="med" type="stealth"/>
          </a:ln>
        </p:spPr>
      </p:cxnSp>
      <p:cxnSp>
        <p:nvCxnSpPr>
          <p:cNvPr id="216" name="Google Shape;216;p28"/>
          <p:cNvCxnSpPr>
            <a:stCxn id="203" idx="3"/>
            <a:endCxn id="211" idx="1"/>
          </p:cNvCxnSpPr>
          <p:nvPr/>
        </p:nvCxnSpPr>
        <p:spPr>
          <a:xfrm flipH="1" rot="10800000">
            <a:off x="7402175" y="1923475"/>
            <a:ext cx="1339500" cy="2280600"/>
          </a:xfrm>
          <a:prstGeom prst="bentConnector3">
            <a:avLst>
              <a:gd fmla="val 50005" name="adj1"/>
            </a:avLst>
          </a:prstGeom>
          <a:noFill/>
          <a:ln cap="flat" cmpd="sng" w="9525">
            <a:solidFill>
              <a:schemeClr val="dk2"/>
            </a:solidFill>
            <a:prstDash val="solid"/>
            <a:round/>
            <a:headEnd len="med" w="med" type="none"/>
            <a:tailEnd len="med" w="med" type="stealth"/>
          </a:ln>
        </p:spPr>
      </p:cxnSp>
      <p:cxnSp>
        <p:nvCxnSpPr>
          <p:cNvPr id="217" name="Google Shape;217;p28"/>
          <p:cNvCxnSpPr>
            <a:stCxn id="211" idx="2"/>
            <a:endCxn id="210" idx="0"/>
          </p:cNvCxnSpPr>
          <p:nvPr/>
        </p:nvCxnSpPr>
        <p:spPr>
          <a:xfrm rot="5400000">
            <a:off x="9037145" y="2523544"/>
            <a:ext cx="746700" cy="668700"/>
          </a:xfrm>
          <a:prstGeom prst="bentConnector3">
            <a:avLst>
              <a:gd fmla="val 53104" name="adj1"/>
            </a:avLst>
          </a:prstGeom>
          <a:noFill/>
          <a:ln cap="flat" cmpd="sng" w="9525">
            <a:solidFill>
              <a:schemeClr val="dk2"/>
            </a:solidFill>
            <a:prstDash val="solid"/>
            <a:round/>
            <a:headEnd len="med" w="med" type="none"/>
            <a:tailEnd len="med" w="med" type="stealth"/>
          </a:ln>
        </p:spPr>
      </p:cxnSp>
      <p:cxnSp>
        <p:nvCxnSpPr>
          <p:cNvPr id="218" name="Google Shape;218;p28"/>
          <p:cNvCxnSpPr>
            <a:stCxn id="211" idx="2"/>
            <a:endCxn id="209" idx="0"/>
          </p:cNvCxnSpPr>
          <p:nvPr/>
        </p:nvCxnSpPr>
        <p:spPr>
          <a:xfrm flipH="1" rot="-5400000">
            <a:off x="9707495" y="2521894"/>
            <a:ext cx="746700" cy="672000"/>
          </a:xfrm>
          <a:prstGeom prst="bentConnector3">
            <a:avLst>
              <a:gd fmla="val 53104" name="adj1"/>
            </a:avLst>
          </a:prstGeom>
          <a:noFill/>
          <a:ln cap="flat" cmpd="sng" w="9525">
            <a:solidFill>
              <a:schemeClr val="dk2"/>
            </a:solidFill>
            <a:prstDash val="solid"/>
            <a:round/>
            <a:headEnd len="med" w="med" type="none"/>
            <a:tailEnd len="med" w="med" type="stealth"/>
          </a:ln>
        </p:spPr>
      </p:cxnSp>
      <p:cxnSp>
        <p:nvCxnSpPr>
          <p:cNvPr id="219" name="Google Shape;219;p28"/>
          <p:cNvCxnSpPr>
            <a:stCxn id="210" idx="2"/>
            <a:endCxn id="220" idx="1"/>
          </p:cNvCxnSpPr>
          <p:nvPr/>
        </p:nvCxnSpPr>
        <p:spPr>
          <a:xfrm flipH="1" rot="-5400000">
            <a:off x="8822788" y="4182525"/>
            <a:ext cx="756300" cy="249600"/>
          </a:xfrm>
          <a:prstGeom prst="bentConnector2">
            <a:avLst/>
          </a:prstGeom>
          <a:noFill/>
          <a:ln cap="flat" cmpd="sng" w="9525">
            <a:solidFill>
              <a:schemeClr val="dk2"/>
            </a:solidFill>
            <a:prstDash val="solid"/>
            <a:round/>
            <a:headEnd len="med" w="med" type="none"/>
            <a:tailEnd len="med" w="med" type="stealth"/>
          </a:ln>
        </p:spPr>
      </p:cxnSp>
      <p:cxnSp>
        <p:nvCxnSpPr>
          <p:cNvPr id="221" name="Google Shape;221;p28"/>
          <p:cNvCxnSpPr>
            <a:stCxn id="209" idx="2"/>
            <a:endCxn id="220" idx="3"/>
          </p:cNvCxnSpPr>
          <p:nvPr/>
        </p:nvCxnSpPr>
        <p:spPr>
          <a:xfrm rot="5400000">
            <a:off x="9921713" y="4190475"/>
            <a:ext cx="756300" cy="233700"/>
          </a:xfrm>
          <a:prstGeom prst="bentConnector2">
            <a:avLst/>
          </a:prstGeom>
          <a:noFill/>
          <a:ln cap="flat" cmpd="sng" w="9525">
            <a:solidFill>
              <a:schemeClr val="dk2"/>
            </a:solidFill>
            <a:prstDash val="solid"/>
            <a:round/>
            <a:headEnd len="med" w="med" type="none"/>
            <a:tailEnd len="med" w="med" type="stealth"/>
          </a:ln>
        </p:spPr>
      </p:cxnSp>
      <p:cxnSp>
        <p:nvCxnSpPr>
          <p:cNvPr id="222" name="Google Shape;222;p28"/>
          <p:cNvCxnSpPr>
            <a:stCxn id="223" idx="2"/>
            <a:endCxn id="212" idx="0"/>
          </p:cNvCxnSpPr>
          <p:nvPr/>
        </p:nvCxnSpPr>
        <p:spPr>
          <a:xfrm flipH="1" rot="-5400000">
            <a:off x="9616050" y="5274750"/>
            <a:ext cx="333600" cy="600"/>
          </a:xfrm>
          <a:prstGeom prst="bentConnector3">
            <a:avLst>
              <a:gd fmla="val 50000" name="adj1"/>
            </a:avLst>
          </a:prstGeom>
          <a:noFill/>
          <a:ln cap="flat" cmpd="sng" w="9525">
            <a:solidFill>
              <a:schemeClr val="dk2"/>
            </a:solidFill>
            <a:prstDash val="solid"/>
            <a:round/>
            <a:headEnd len="med" w="med" type="none"/>
            <a:tailEnd len="med" w="med" type="stealth"/>
          </a:ln>
        </p:spPr>
      </p:cxnSp>
      <p:sp>
        <p:nvSpPr>
          <p:cNvPr id="224" name="Google Shape;224;p28"/>
          <p:cNvSpPr txBox="1"/>
          <p:nvPr/>
        </p:nvSpPr>
        <p:spPr>
          <a:xfrm>
            <a:off x="1090525" y="4764975"/>
            <a:ext cx="7525800" cy="1364700"/>
          </a:xfrm>
          <a:prstGeom prst="rect">
            <a:avLst/>
          </a:prstGeom>
          <a:noFill/>
          <a:ln>
            <a:noFill/>
          </a:ln>
        </p:spPr>
        <p:txBody>
          <a:bodyPr anchorCtr="0" anchor="t" bIns="91425" lIns="91425" spcFirstLastPara="1" rIns="91425" wrap="square" tIns="91425">
            <a:spAutoFit/>
          </a:bodyPr>
          <a:lstStyle/>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Extract individual frames </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Arrange the frames into six classes</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Environment based train-test split of the data</a:t>
            </a:r>
            <a:endParaRPr sz="2000">
              <a:latin typeface="Montserrat"/>
              <a:ea typeface="Montserrat"/>
              <a:cs typeface="Montserrat"/>
              <a:sym typeface="Montserrat"/>
            </a:endParaRPr>
          </a:p>
        </p:txBody>
      </p:sp>
      <p:pic>
        <p:nvPicPr>
          <p:cNvPr id="220" name="Google Shape;220;p28"/>
          <p:cNvPicPr preferRelativeResize="0"/>
          <p:nvPr/>
        </p:nvPicPr>
        <p:blipFill>
          <a:blip r:embed="rId3">
            <a:alphaModFix/>
          </a:blip>
          <a:stretch>
            <a:fillRect/>
          </a:stretch>
        </p:blipFill>
        <p:spPr>
          <a:xfrm>
            <a:off x="9325850" y="4256875"/>
            <a:ext cx="857250" cy="857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7"/>
          <p:cNvSpPr txBox="1"/>
          <p:nvPr>
            <p:ph type="title"/>
          </p:nvPr>
        </p:nvSpPr>
        <p:spPr>
          <a:xfrm>
            <a:off x="888209" y="79226"/>
            <a:ext cx="8595300" cy="13167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Clr>
                <a:schemeClr val="accent3"/>
              </a:buClr>
              <a:buSzPts val="2600"/>
              <a:buFont typeface="Arial"/>
              <a:buNone/>
            </a:pPr>
            <a:r>
              <a:rPr lang="en-US" sz="4000">
                <a:latin typeface="Montserrat"/>
                <a:ea typeface="Montserrat"/>
                <a:cs typeface="Montserrat"/>
                <a:sym typeface="Montserrat"/>
              </a:rPr>
              <a:t>Introduction</a:t>
            </a:r>
            <a:endParaRPr sz="4000">
              <a:latin typeface="Montserrat"/>
              <a:ea typeface="Montserrat"/>
              <a:cs typeface="Montserrat"/>
              <a:sym typeface="Montserrat"/>
            </a:endParaRPr>
          </a:p>
        </p:txBody>
      </p:sp>
      <p:sp>
        <p:nvSpPr>
          <p:cNvPr id="77" name="Google Shape;77;p17"/>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sz="1300"/>
              <a:t>‹#›</a:t>
            </a:fld>
            <a:endParaRPr sz="1300"/>
          </a:p>
        </p:txBody>
      </p:sp>
      <p:sp>
        <p:nvSpPr>
          <p:cNvPr id="78" name="Google Shape;78;p17"/>
          <p:cNvSpPr txBox="1"/>
          <p:nvPr/>
        </p:nvSpPr>
        <p:spPr>
          <a:xfrm>
            <a:off x="834200" y="1125625"/>
            <a:ext cx="8460900" cy="3513900"/>
          </a:xfrm>
          <a:prstGeom prst="rect">
            <a:avLst/>
          </a:prstGeom>
          <a:noFill/>
          <a:ln>
            <a:noFill/>
          </a:ln>
        </p:spPr>
        <p:txBody>
          <a:bodyPr anchorCtr="0" anchor="t" bIns="91425" lIns="91425" spcFirstLastPara="1" rIns="91425" wrap="square" tIns="91425">
            <a:noAutofit/>
          </a:bodyPr>
          <a:lstStyle/>
          <a:p>
            <a:pPr indent="-355600" lvl="0" marL="457200" rtl="0" algn="just">
              <a:lnSpc>
                <a:spcPct val="100000"/>
              </a:lnSpc>
              <a:spcBef>
                <a:spcPts val="1000"/>
              </a:spcBef>
              <a:spcAft>
                <a:spcPts val="0"/>
              </a:spcAft>
              <a:buSzPts val="2000"/>
              <a:buFont typeface="Montserrat"/>
              <a:buChar char="●"/>
            </a:pPr>
            <a:r>
              <a:rPr lang="en-US" sz="2000">
                <a:latin typeface="Montserrat"/>
                <a:ea typeface="Montserrat"/>
                <a:cs typeface="Montserrat"/>
                <a:sym typeface="Montserrat"/>
              </a:rPr>
              <a:t>Poor hand hygiene practices among children have been identified as the primary cause of morbidity such as anaemia, respiratory illnesses, and diarrhoea.</a:t>
            </a:r>
            <a:endParaRPr sz="2000">
              <a:latin typeface="Montserrat"/>
              <a:ea typeface="Montserrat"/>
              <a:cs typeface="Montserrat"/>
              <a:sym typeface="Montserrat"/>
            </a:endParaRPr>
          </a:p>
          <a:p>
            <a:pPr indent="-355600" lvl="0" marL="457200" rtl="0" algn="just">
              <a:lnSpc>
                <a:spcPct val="100000"/>
              </a:lnSpc>
              <a:spcBef>
                <a:spcPts val="1000"/>
              </a:spcBef>
              <a:spcAft>
                <a:spcPts val="0"/>
              </a:spcAft>
              <a:buSzPts val="2000"/>
              <a:buFont typeface="Montserrat"/>
              <a:buChar char="●"/>
            </a:pPr>
            <a:r>
              <a:rPr lang="en-US" sz="2000">
                <a:latin typeface="Montserrat"/>
                <a:ea typeface="Montserrat"/>
                <a:cs typeface="Montserrat"/>
                <a:sym typeface="Montserrat"/>
              </a:rPr>
              <a:t>However, most handwashing campaigns conducted over the past three decades failed to establish handwashing behaviour as a regular habit.</a:t>
            </a:r>
            <a:r>
              <a:rPr baseline="30000" lang="en-US" sz="2000">
                <a:solidFill>
                  <a:schemeClr val="dk1"/>
                </a:solidFill>
                <a:latin typeface="Montserrat"/>
                <a:ea typeface="Montserrat"/>
                <a:cs typeface="Montserrat"/>
                <a:sym typeface="Montserrat"/>
              </a:rPr>
              <a:t>✝</a:t>
            </a:r>
            <a:r>
              <a:rPr lang="en-US" sz="2000">
                <a:latin typeface="Montserrat"/>
                <a:ea typeface="Montserrat"/>
                <a:cs typeface="Montserrat"/>
                <a:sym typeface="Montserrat"/>
              </a:rPr>
              <a:t> </a:t>
            </a:r>
            <a:endParaRPr sz="2000">
              <a:latin typeface="Montserrat"/>
              <a:ea typeface="Montserrat"/>
              <a:cs typeface="Montserrat"/>
              <a:sym typeface="Montserrat"/>
            </a:endParaRPr>
          </a:p>
          <a:p>
            <a:pPr indent="-355600" lvl="0" marL="457200" rtl="0" algn="just">
              <a:lnSpc>
                <a:spcPct val="100000"/>
              </a:lnSpc>
              <a:spcBef>
                <a:spcPts val="1000"/>
              </a:spcBef>
              <a:spcAft>
                <a:spcPts val="0"/>
              </a:spcAft>
              <a:buSzPts val="2000"/>
              <a:buFont typeface="Montserrat"/>
              <a:buChar char="●"/>
            </a:pPr>
            <a:r>
              <a:rPr lang="en-US" sz="2000">
                <a:latin typeface="Montserrat"/>
                <a:ea typeface="Montserrat"/>
                <a:cs typeface="Montserrat"/>
                <a:sym typeface="Montserrat"/>
              </a:rPr>
              <a:t>An autonomous social agent that observes children while handwashing and encourages good hand washing practices could provide an opportunity for handwashing behavior to become a habit </a:t>
            </a:r>
            <a:endParaRPr sz="2000">
              <a:latin typeface="Montserrat"/>
              <a:ea typeface="Montserrat"/>
              <a:cs typeface="Montserrat"/>
              <a:sym typeface="Montserrat"/>
            </a:endParaRPr>
          </a:p>
          <a:p>
            <a:pPr indent="0" lvl="0" marL="0" rtl="0" algn="l">
              <a:spcBef>
                <a:spcPts val="1000"/>
              </a:spcBef>
              <a:spcAft>
                <a:spcPts val="1000"/>
              </a:spcAft>
              <a:buNone/>
            </a:pPr>
            <a:r>
              <a:t/>
            </a:r>
            <a:endParaRPr sz="2000"/>
          </a:p>
        </p:txBody>
      </p:sp>
      <p:pic>
        <p:nvPicPr>
          <p:cNvPr id="79" name="Google Shape;79;p17"/>
          <p:cNvPicPr preferRelativeResize="0"/>
          <p:nvPr/>
        </p:nvPicPr>
        <p:blipFill>
          <a:blip r:embed="rId3">
            <a:alphaModFix/>
          </a:blip>
          <a:stretch>
            <a:fillRect/>
          </a:stretch>
        </p:blipFill>
        <p:spPr>
          <a:xfrm>
            <a:off x="9574309" y="814225"/>
            <a:ext cx="2403691" cy="4932189"/>
          </a:xfrm>
          <a:prstGeom prst="rect">
            <a:avLst/>
          </a:prstGeom>
          <a:noFill/>
          <a:ln>
            <a:noFill/>
          </a:ln>
        </p:spPr>
      </p:pic>
      <p:sp>
        <p:nvSpPr>
          <p:cNvPr id="80" name="Google Shape;80;p17"/>
          <p:cNvSpPr txBox="1"/>
          <p:nvPr/>
        </p:nvSpPr>
        <p:spPr>
          <a:xfrm>
            <a:off x="93950" y="5873825"/>
            <a:ext cx="11431200" cy="1308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aseline="30000" lang="en-US" sz="2000">
                <a:solidFill>
                  <a:schemeClr val="dk1"/>
                </a:solidFill>
                <a:latin typeface="Montserrat"/>
                <a:ea typeface="Montserrat"/>
                <a:cs typeface="Montserrat"/>
                <a:sym typeface="Montserrat"/>
              </a:rPr>
              <a:t>✝</a:t>
            </a:r>
            <a:r>
              <a:rPr lang="en-US" sz="1100">
                <a:latin typeface="Times New Roman"/>
                <a:ea typeface="Times New Roman"/>
                <a:cs typeface="Times New Roman"/>
                <a:sym typeface="Times New Roman"/>
              </a:rPr>
              <a:t>Hussam, R., Rabbani, A., Reggiani, G., Rigol, N.: Habit formation and rational addiction: A field experiment in handwashing. SSRN Electronic Journal (2017). https://doi.org/10.2139/ssrn.3040729</a:t>
            </a:r>
            <a:endParaRPr sz="1100">
              <a:latin typeface="Times New Roman"/>
              <a:ea typeface="Times New Roman"/>
              <a:cs typeface="Times New Roman"/>
              <a:sym typeface="Times New Roman"/>
            </a:endParaRPr>
          </a:p>
          <a:p>
            <a:pPr indent="0" lvl="0" marL="0" rtl="0" algn="l">
              <a:spcBef>
                <a:spcPts val="0"/>
              </a:spcBef>
              <a:spcAft>
                <a:spcPts val="0"/>
              </a:spcAft>
              <a:buNone/>
            </a:pPr>
            <a:r>
              <a:rPr lang="en-US" sz="2000">
                <a:solidFill>
                  <a:schemeClr val="dk1"/>
                </a:solidFill>
                <a:latin typeface="Montserrat"/>
                <a:ea typeface="Montserrat"/>
                <a:cs typeface="Montserrat"/>
                <a:sym typeface="Montserrat"/>
              </a:rPr>
              <a:t>*</a:t>
            </a:r>
            <a:r>
              <a:rPr lang="en-US" sz="1100">
                <a:latin typeface="Times New Roman"/>
                <a:ea typeface="Times New Roman"/>
                <a:cs typeface="Times New Roman"/>
                <a:sym typeface="Times New Roman"/>
              </a:rPr>
              <a:t>A. Deshmukh, S. K. Babu, U. R, S. Ramesh, P. Anitha, and R. R. Bhavani, “Influencing hand-washing behaviour with a social robot: Hri study with school children in rural india,” in 2019 28th IEEE International Conference on Robot and Human Interactive Communication (RO-MAN), 2019, pp. 1–6.</a:t>
            </a:r>
            <a:endParaRPr sz="1100">
              <a:latin typeface="Times New Roman"/>
              <a:ea typeface="Times New Roman"/>
              <a:cs typeface="Times New Roman"/>
              <a:sym typeface="Times New Roman"/>
            </a:endParaRPr>
          </a:p>
          <a:p>
            <a:pPr indent="0" lvl="0" marL="0" rtl="0" algn="l">
              <a:spcBef>
                <a:spcPts val="0"/>
              </a:spcBef>
              <a:spcAft>
                <a:spcPts val="0"/>
              </a:spcAft>
              <a:buNone/>
            </a:pPr>
            <a:r>
              <a:t/>
            </a:r>
            <a:endParaRPr sz="1100">
              <a:latin typeface="Times New Roman"/>
              <a:ea typeface="Times New Roman"/>
              <a:cs typeface="Times New Roman"/>
              <a:sym typeface="Times New Roman"/>
            </a:endParaRPr>
          </a:p>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
        <p:nvSpPr>
          <p:cNvPr id="81" name="Google Shape;81;p17"/>
          <p:cNvSpPr txBox="1"/>
          <p:nvPr/>
        </p:nvSpPr>
        <p:spPr>
          <a:xfrm>
            <a:off x="834195" y="4576667"/>
            <a:ext cx="8460900" cy="1108200"/>
          </a:xfrm>
          <a:prstGeom prst="rect">
            <a:avLst/>
          </a:prstGeom>
          <a:noFill/>
          <a:ln>
            <a:noFill/>
          </a:ln>
        </p:spPr>
        <p:txBody>
          <a:bodyPr anchorCtr="0" anchor="t" bIns="91425" lIns="91425" spcFirstLastPara="1" rIns="91425" wrap="square" tIns="91425">
            <a:spAutoFit/>
          </a:bodyPr>
          <a:lstStyle/>
          <a:p>
            <a:pPr indent="-355600" lvl="0" marL="457200" rtl="0" algn="just">
              <a:spcBef>
                <a:spcPts val="1000"/>
              </a:spcBef>
              <a:spcAft>
                <a:spcPts val="0"/>
              </a:spcAft>
              <a:buClr>
                <a:schemeClr val="dk1"/>
              </a:buClr>
              <a:buSzPts val="2000"/>
              <a:buFont typeface="Montserrat"/>
              <a:buChar char="●"/>
            </a:pPr>
            <a:r>
              <a:rPr lang="en-US" sz="2000">
                <a:solidFill>
                  <a:schemeClr val="dk1"/>
                </a:solidFill>
                <a:latin typeface="Montserrat"/>
                <a:ea typeface="Montserrat"/>
                <a:cs typeface="Montserrat"/>
                <a:sym typeface="Montserrat"/>
              </a:rPr>
              <a:t>Prior studies showed that the intervention of a social robot can significantly improve the frequency and quality of hand washing among children.</a:t>
            </a:r>
            <a:r>
              <a:rPr lang="en-US" sz="2000">
                <a:solidFill>
                  <a:schemeClr val="dk1"/>
                </a:solidFill>
                <a:latin typeface="Montserrat"/>
                <a:ea typeface="Montserrat"/>
                <a:cs typeface="Montserrat"/>
                <a:sym typeface="Montserrat"/>
              </a:rPr>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xEl>
                                              <p:pRg end="0" st="0"/>
                                            </p:txEl>
                                          </p:spTgt>
                                        </p:tgtEl>
                                        <p:attrNameLst>
                                          <p:attrName>style.visibility</p:attrName>
                                        </p:attrNameLst>
                                      </p:cBhvr>
                                      <p:to>
                                        <p:strVal val="visible"/>
                                      </p:to>
                                    </p:set>
                                    <p:animEffect filter="fade" transition="in">
                                      <p:cBhvr>
                                        <p:cTn dur="1000"/>
                                        <p:tgtEl>
                                          <p:spTgt spid="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xEl>
                                              <p:pRg end="1" st="1"/>
                                            </p:txEl>
                                          </p:spTgt>
                                        </p:tgtEl>
                                        <p:attrNameLst>
                                          <p:attrName>style.visibility</p:attrName>
                                        </p:attrNameLst>
                                      </p:cBhvr>
                                      <p:to>
                                        <p:strVal val="visible"/>
                                      </p:to>
                                    </p:set>
                                    <p:animEffect filter="fade" transition="in">
                                      <p:cBhvr>
                                        <p:cTn dur="1000"/>
                                        <p:tgtEl>
                                          <p:spTgt spid="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xEl>
                                              <p:pRg end="2" st="2"/>
                                            </p:txEl>
                                          </p:spTgt>
                                        </p:tgtEl>
                                        <p:attrNameLst>
                                          <p:attrName>style.visibility</p:attrName>
                                        </p:attrNameLst>
                                      </p:cBhvr>
                                      <p:to>
                                        <p:strVal val="visible"/>
                                      </p:to>
                                    </p:set>
                                    <p:animEffect filter="fade" transition="in">
                                      <p:cBhvr>
                                        <p:cTn dur="1000"/>
                                        <p:tgtEl>
                                          <p:spTgt spid="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xEl>
                                              <p:pRg end="3" st="3"/>
                                            </p:txEl>
                                          </p:spTgt>
                                        </p:tgtEl>
                                        <p:attrNameLst>
                                          <p:attrName>style.visibility</p:attrName>
                                        </p:attrNameLst>
                                      </p:cBhvr>
                                      <p:to>
                                        <p:strVal val="visible"/>
                                      </p:to>
                                    </p:set>
                                    <p:animEffect filter="fade" transition="in">
                                      <p:cBhvr>
                                        <p:cTn dur="1000"/>
                                        <p:tgtEl>
                                          <p:spTgt spid="78">
                                            <p:txEl>
                                              <p:pRg end="3" st="3"/>
                                            </p:txEl>
                                          </p:spTgt>
                                        </p:tgtEl>
                                      </p:cBhvr>
                                    </p:animEffect>
                                  </p:childTnLst>
                                </p:cTn>
                              </p:par>
                              <p:par>
                                <p:cTn fill="hold" nodeType="with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p>
            <a:pPr indent="0" lvl="0" marL="0" rtl="0" algn="r">
              <a:spcBef>
                <a:spcPts val="0"/>
              </a:spcBef>
              <a:spcAft>
                <a:spcPts val="0"/>
              </a:spcAft>
              <a:buNone/>
            </a:pPr>
            <a:fld id="{00000000-1234-1234-1234-123412341234}" type="slidenum">
              <a:rPr lang="en-US">
                <a:solidFill>
                  <a:schemeClr val="dk2"/>
                </a:solidFill>
              </a:rPr>
              <a:t>‹#›</a:t>
            </a:fld>
            <a:endParaRPr>
              <a:solidFill>
                <a:schemeClr val="dk2"/>
              </a:solidFill>
            </a:endParaRPr>
          </a:p>
        </p:txBody>
      </p:sp>
      <p:pic>
        <p:nvPicPr>
          <p:cNvPr id="88" name="Google Shape;88;p18"/>
          <p:cNvPicPr preferRelativeResize="0"/>
          <p:nvPr/>
        </p:nvPicPr>
        <p:blipFill>
          <a:blip r:embed="rId3">
            <a:alphaModFix/>
          </a:blip>
          <a:stretch>
            <a:fillRect/>
          </a:stretch>
        </p:blipFill>
        <p:spPr>
          <a:xfrm>
            <a:off x="428839" y="1487000"/>
            <a:ext cx="7371796" cy="5319563"/>
          </a:xfrm>
          <a:prstGeom prst="rect">
            <a:avLst/>
          </a:prstGeom>
          <a:noFill/>
          <a:ln>
            <a:noFill/>
          </a:ln>
        </p:spPr>
      </p:pic>
      <p:sp>
        <p:nvSpPr>
          <p:cNvPr id="89" name="Google Shape;89;p18"/>
          <p:cNvSpPr txBox="1"/>
          <p:nvPr>
            <p:ph type="title"/>
          </p:nvPr>
        </p:nvSpPr>
        <p:spPr>
          <a:xfrm>
            <a:off x="415600" y="418700"/>
            <a:ext cx="11612700" cy="763500"/>
          </a:xfrm>
          <a:prstGeom prst="rect">
            <a:avLst/>
          </a:prstGeom>
        </p:spPr>
        <p:txBody>
          <a:bodyPr anchorCtr="0" anchor="t" bIns="121900" lIns="121900" spcFirstLastPara="1" rIns="121900" wrap="square" tIns="121900">
            <a:normAutofit fontScale="90000"/>
          </a:bodyPr>
          <a:lstStyle/>
          <a:p>
            <a:pPr indent="0" lvl="0" marL="0" marR="0" rtl="0" algn="ctr">
              <a:lnSpc>
                <a:spcPct val="100000"/>
              </a:lnSpc>
              <a:spcBef>
                <a:spcPts val="0"/>
              </a:spcBef>
              <a:spcAft>
                <a:spcPts val="0"/>
              </a:spcAft>
              <a:buClr>
                <a:schemeClr val="accent3"/>
              </a:buClr>
              <a:buSzPct val="64999"/>
              <a:buFont typeface="Arial"/>
              <a:buNone/>
            </a:pPr>
            <a:r>
              <a:rPr lang="en-US" sz="4000">
                <a:latin typeface="Montserrat"/>
                <a:ea typeface="Montserrat"/>
                <a:cs typeface="Montserrat"/>
                <a:sym typeface="Montserrat"/>
              </a:rPr>
              <a:t>Social Robot Architecture with Integrated Action Recognition</a:t>
            </a:r>
            <a:endParaRPr sz="4000">
              <a:latin typeface="Montserrat"/>
              <a:ea typeface="Montserrat"/>
              <a:cs typeface="Montserrat"/>
              <a:sym typeface="Montserrat"/>
            </a:endParaRPr>
          </a:p>
        </p:txBody>
      </p:sp>
      <p:sp>
        <p:nvSpPr>
          <p:cNvPr id="90" name="Google Shape;90;p18"/>
          <p:cNvSpPr/>
          <p:nvPr/>
        </p:nvSpPr>
        <p:spPr>
          <a:xfrm>
            <a:off x="2712525" y="1988125"/>
            <a:ext cx="917400" cy="694800"/>
          </a:xfrm>
          <a:prstGeom prst="rect">
            <a:avLst/>
          </a:prstGeom>
          <a:solidFill>
            <a:srgbClr val="FF0000">
              <a:alpha val="3095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1" name="Google Shape;91;p18"/>
          <p:cNvPicPr preferRelativeResize="0"/>
          <p:nvPr/>
        </p:nvPicPr>
        <p:blipFill>
          <a:blip r:embed="rId4">
            <a:alphaModFix/>
          </a:blip>
          <a:stretch>
            <a:fillRect/>
          </a:stretch>
        </p:blipFill>
        <p:spPr>
          <a:xfrm>
            <a:off x="9096034" y="1909288"/>
            <a:ext cx="2403691" cy="493218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888209" y="146201"/>
            <a:ext cx="8595300" cy="13167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Clr>
                <a:schemeClr val="accent3"/>
              </a:buClr>
              <a:buSzPts val="2600"/>
              <a:buFont typeface="Arial"/>
              <a:buNone/>
            </a:pPr>
            <a:r>
              <a:rPr lang="en-US" sz="4000">
                <a:latin typeface="Montserrat"/>
                <a:ea typeface="Montserrat"/>
                <a:cs typeface="Montserrat"/>
                <a:sym typeface="Montserrat"/>
              </a:rPr>
              <a:t>Prior Literature</a:t>
            </a:r>
            <a:endParaRPr sz="4000">
              <a:latin typeface="Montserrat"/>
              <a:ea typeface="Montserrat"/>
              <a:cs typeface="Montserrat"/>
              <a:sym typeface="Montserrat"/>
            </a:endParaRPr>
          </a:p>
        </p:txBody>
      </p:sp>
      <p:sp>
        <p:nvSpPr>
          <p:cNvPr id="97" name="Google Shape;97;p19"/>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sz="1300"/>
              <a:t>‹#›</a:t>
            </a:fld>
            <a:endParaRPr sz="1300"/>
          </a:p>
        </p:txBody>
      </p:sp>
      <p:sp>
        <p:nvSpPr>
          <p:cNvPr id="98" name="Google Shape;98;p19"/>
          <p:cNvSpPr txBox="1"/>
          <p:nvPr/>
        </p:nvSpPr>
        <p:spPr>
          <a:xfrm>
            <a:off x="780175" y="1158100"/>
            <a:ext cx="10992000" cy="2339700"/>
          </a:xfrm>
          <a:prstGeom prst="rect">
            <a:avLst/>
          </a:prstGeom>
          <a:noFill/>
          <a:ln>
            <a:noFill/>
          </a:ln>
        </p:spPr>
        <p:txBody>
          <a:bodyPr anchorCtr="0" anchor="t" bIns="91425" lIns="91425" spcFirstLastPara="1" rIns="91425" wrap="square" tIns="91425">
            <a:spAutoFit/>
          </a:bodyPr>
          <a:lstStyle/>
          <a:p>
            <a:pPr indent="-355600" lvl="0" marL="457200" rtl="0" algn="just">
              <a:lnSpc>
                <a:spcPct val="100000"/>
              </a:lnSpc>
              <a:spcBef>
                <a:spcPts val="1000"/>
              </a:spcBef>
              <a:spcAft>
                <a:spcPts val="0"/>
              </a:spcAft>
              <a:buSzPts val="2000"/>
              <a:buFont typeface="Montserrat"/>
              <a:buChar char="●"/>
            </a:pPr>
            <a:r>
              <a:rPr lang="en-US" sz="2000">
                <a:latin typeface="Montserrat"/>
                <a:ea typeface="Montserrat"/>
                <a:cs typeface="Montserrat"/>
                <a:sym typeface="Montserrat"/>
              </a:rPr>
              <a:t>Convolutional neural networks (CNN) can be used for classification of actions (Handwashing steps in our case) when the data is diverse and rich.</a:t>
            </a:r>
            <a:endParaRPr sz="2000">
              <a:latin typeface="Montserrat"/>
              <a:ea typeface="Montserrat"/>
              <a:cs typeface="Montserrat"/>
              <a:sym typeface="Montserrat"/>
            </a:endParaRPr>
          </a:p>
          <a:p>
            <a:pPr indent="-355600" lvl="0" marL="457200" rtl="0" algn="just">
              <a:lnSpc>
                <a:spcPct val="100000"/>
              </a:lnSpc>
              <a:spcBef>
                <a:spcPts val="0"/>
              </a:spcBef>
              <a:spcAft>
                <a:spcPts val="0"/>
              </a:spcAft>
              <a:buSzPts val="2000"/>
              <a:buFont typeface="Montserrat"/>
              <a:buChar char="●"/>
            </a:pPr>
            <a:r>
              <a:rPr lang="en-US" sz="2000">
                <a:latin typeface="Montserrat"/>
                <a:ea typeface="Montserrat"/>
                <a:cs typeface="Montserrat"/>
                <a:sym typeface="Montserrat"/>
              </a:rPr>
              <a:t>Cikel et al.</a:t>
            </a:r>
            <a:r>
              <a:rPr baseline="30000" lang="en-US" sz="2000">
                <a:solidFill>
                  <a:schemeClr val="dk1"/>
                </a:solidFill>
                <a:latin typeface="Montserrat"/>
                <a:ea typeface="Montserrat"/>
                <a:cs typeface="Montserrat"/>
                <a:sym typeface="Montserrat"/>
              </a:rPr>
              <a:t>✝</a:t>
            </a:r>
            <a:r>
              <a:rPr lang="en-US" sz="2000">
                <a:latin typeface="Montserrat"/>
                <a:ea typeface="Montserrat"/>
                <a:cs typeface="Montserrat"/>
                <a:sym typeface="Montserrat"/>
              </a:rPr>
              <a:t> conducted a study focusing on the classification of hand washing steps using ResNet-152 with LSTMs.</a:t>
            </a:r>
            <a:endParaRPr sz="2000">
              <a:latin typeface="Montserrat"/>
              <a:ea typeface="Montserrat"/>
              <a:cs typeface="Montserrat"/>
              <a:sym typeface="Montserrat"/>
            </a:endParaRPr>
          </a:p>
          <a:p>
            <a:pPr indent="-355600" lvl="0" marL="457200" rtl="0" algn="just">
              <a:lnSpc>
                <a:spcPct val="100000"/>
              </a:lnSpc>
              <a:spcBef>
                <a:spcPts val="0"/>
              </a:spcBef>
              <a:spcAft>
                <a:spcPts val="0"/>
              </a:spcAft>
              <a:buSzPts val="2000"/>
              <a:buFont typeface="Montserrat"/>
              <a:buChar char="●"/>
            </a:pPr>
            <a:r>
              <a:rPr lang="en-US" sz="2000">
                <a:latin typeface="Montserrat"/>
                <a:ea typeface="Montserrat"/>
                <a:cs typeface="Montserrat"/>
                <a:sym typeface="Montserrat"/>
              </a:rPr>
              <a:t>Chen et al.* studied the effectiveness of the Spatial and Channel-wise Attention in Convolutional Neural Network (SCA-CNN) framework for image captioning.</a:t>
            </a:r>
            <a:endParaRPr sz="2000">
              <a:latin typeface="Montserrat"/>
              <a:ea typeface="Montserrat"/>
              <a:cs typeface="Montserrat"/>
              <a:sym typeface="Montserrat"/>
            </a:endParaRPr>
          </a:p>
          <a:p>
            <a:pPr indent="-355600" lvl="0" marL="457200" rtl="0" algn="just">
              <a:lnSpc>
                <a:spcPct val="100000"/>
              </a:lnSpc>
              <a:spcBef>
                <a:spcPts val="0"/>
              </a:spcBef>
              <a:spcAft>
                <a:spcPts val="0"/>
              </a:spcAft>
              <a:buSzPts val="2000"/>
              <a:buFont typeface="Montserrat"/>
              <a:buChar char="●"/>
            </a:pPr>
            <a:r>
              <a:rPr lang="en-US" sz="2000">
                <a:latin typeface="Montserrat"/>
                <a:ea typeface="Montserrat"/>
                <a:cs typeface="Montserrat"/>
                <a:sym typeface="Montserrat"/>
              </a:rPr>
              <a:t>Google’s Mediapipe Tracking the hands using la</a:t>
            </a:r>
            <a:r>
              <a:rPr lang="en-US" sz="2000">
                <a:latin typeface="Montserrat"/>
                <a:ea typeface="Montserrat"/>
                <a:cs typeface="Montserrat"/>
                <a:sym typeface="Montserrat"/>
              </a:rPr>
              <a:t>ndmarks </a:t>
            </a:r>
            <a:endParaRPr sz="2000">
              <a:latin typeface="Montserrat"/>
              <a:ea typeface="Montserrat"/>
              <a:cs typeface="Montserrat"/>
              <a:sym typeface="Montserrat"/>
            </a:endParaRPr>
          </a:p>
        </p:txBody>
      </p:sp>
      <p:sp>
        <p:nvSpPr>
          <p:cNvPr id="99" name="Google Shape;99;p19"/>
          <p:cNvSpPr txBox="1"/>
          <p:nvPr/>
        </p:nvSpPr>
        <p:spPr>
          <a:xfrm>
            <a:off x="452550" y="5157075"/>
            <a:ext cx="11286900" cy="112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100">
                <a:latin typeface="Times New Roman"/>
                <a:ea typeface="Times New Roman"/>
                <a:cs typeface="Times New Roman"/>
                <a:sym typeface="Times New Roman"/>
              </a:rPr>
              <a:t>S. Zhang, Z. Wei, J. Nie, L. Huang, S. Wang, and Z. Li, “A review on human activity recognition using vision-based method,” Journal of healthcare engineering, vol. 2017, 2017.</a:t>
            </a:r>
            <a:endParaRPr sz="1100">
              <a:latin typeface="Times New Roman"/>
              <a:ea typeface="Times New Roman"/>
              <a:cs typeface="Times New Roman"/>
              <a:sym typeface="Times New Roman"/>
            </a:endParaRPr>
          </a:p>
          <a:p>
            <a:pPr indent="0" lvl="0" marL="0" rtl="0" algn="l">
              <a:spcBef>
                <a:spcPts val="0"/>
              </a:spcBef>
              <a:spcAft>
                <a:spcPts val="0"/>
              </a:spcAft>
              <a:buNone/>
            </a:pPr>
            <a:r>
              <a:rPr baseline="30000" lang="en-US" sz="1700">
                <a:solidFill>
                  <a:schemeClr val="dk1"/>
                </a:solidFill>
                <a:latin typeface="Montserrat"/>
                <a:ea typeface="Montserrat"/>
                <a:cs typeface="Montserrat"/>
                <a:sym typeface="Montserrat"/>
              </a:rPr>
              <a:t>✝</a:t>
            </a:r>
            <a:r>
              <a:rPr lang="en-US" sz="1100">
                <a:latin typeface="Times New Roman"/>
                <a:ea typeface="Times New Roman"/>
                <a:cs typeface="Times New Roman"/>
                <a:sym typeface="Times New Roman"/>
              </a:rPr>
              <a:t>K. Cikel, M. Arzamendia Lopez, D. Gregor, D. Gutiérrez, and S. Toral, “Evaluation of a cnn+lstm system for the classification of hand-washing steps,” 06 2021.</a:t>
            </a:r>
            <a:endParaRPr sz="1100">
              <a:latin typeface="Times New Roman"/>
              <a:ea typeface="Times New Roman"/>
              <a:cs typeface="Times New Roman"/>
              <a:sym typeface="Times New Roman"/>
            </a:endParaRPr>
          </a:p>
          <a:p>
            <a:pPr indent="0" lvl="0" marL="0" rtl="0" algn="l">
              <a:spcBef>
                <a:spcPts val="0"/>
              </a:spcBef>
              <a:spcAft>
                <a:spcPts val="0"/>
              </a:spcAft>
              <a:buNone/>
            </a:pPr>
            <a:r>
              <a:rPr lang="en-US" sz="1100">
                <a:latin typeface="Times New Roman"/>
                <a:ea typeface="Times New Roman"/>
                <a:cs typeface="Times New Roman"/>
                <a:sym typeface="Times New Roman"/>
              </a:rPr>
              <a:t>*L. Chen, H. Zhang, J. Xiao, L. Nie, J. Shao, W. Liu, and T.-S. Chua, “Sca-cnn: Spatial and channel-wise attention in convolutional networks for image captioning,” in Proceedings of the IEEE conference on computer vision and pattern recognition, 2017, pp. 5659–5667.</a:t>
            </a:r>
            <a:endParaRPr sz="1100">
              <a:latin typeface="Times New Roman"/>
              <a:ea typeface="Times New Roman"/>
              <a:cs typeface="Times New Roman"/>
              <a:sym typeface="Times New Roman"/>
            </a:endParaRPr>
          </a:p>
          <a:p>
            <a:pPr indent="0" lvl="0" marL="0" rtl="0" algn="l">
              <a:spcBef>
                <a:spcPts val="0"/>
              </a:spcBef>
              <a:spcAft>
                <a:spcPts val="0"/>
              </a:spcAft>
              <a:buNone/>
            </a:pPr>
            <a:r>
              <a:t/>
            </a:r>
            <a:endParaRPr sz="11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429200" y="185275"/>
            <a:ext cx="9272400" cy="1355700"/>
          </a:xfrm>
          <a:prstGeom prst="rect">
            <a:avLst/>
          </a:prstGeom>
        </p:spPr>
        <p:txBody>
          <a:bodyPr anchorCtr="0" anchor="ctr" bIns="45700" lIns="0" spcFirstLastPara="1" rIns="91425" wrap="square" tIns="45700">
            <a:noAutofit/>
          </a:bodyPr>
          <a:lstStyle/>
          <a:p>
            <a:pPr indent="0" lvl="0" marL="0" rtl="0" algn="l">
              <a:spcBef>
                <a:spcPts val="0"/>
              </a:spcBef>
              <a:spcAft>
                <a:spcPts val="0"/>
              </a:spcAft>
              <a:buNone/>
            </a:pPr>
            <a:r>
              <a:rPr lang="en-US" sz="4000">
                <a:latin typeface="Montserrat"/>
                <a:ea typeface="Montserrat"/>
                <a:cs typeface="Montserrat"/>
                <a:sym typeface="Montserrat"/>
              </a:rPr>
              <a:t>Dataset Overview-Open Source</a:t>
            </a:r>
            <a:endParaRPr/>
          </a:p>
        </p:txBody>
      </p:sp>
      <p:sp>
        <p:nvSpPr>
          <p:cNvPr id="106" name="Google Shape;106;p20"/>
          <p:cNvSpPr txBox="1"/>
          <p:nvPr>
            <p:ph idx="12" type="sldNum"/>
          </p:nvPr>
        </p:nvSpPr>
        <p:spPr>
          <a:xfrm>
            <a:off x="11098763" y="6556248"/>
            <a:ext cx="673500" cy="301800"/>
          </a:xfrm>
          <a:prstGeom prst="rect">
            <a:avLst/>
          </a:prstGeom>
        </p:spPr>
        <p:txBody>
          <a:bodyPr anchorCtr="0" anchor="ctr" bIns="45700" lIns="91425" spcFirstLastPara="1" rIns="0" wrap="square" tIns="45700">
            <a:noAutofit/>
          </a:bodyPr>
          <a:lstStyle/>
          <a:p>
            <a:pPr indent="0" lvl="0" marL="0" rtl="0" algn="r">
              <a:spcBef>
                <a:spcPts val="0"/>
              </a:spcBef>
              <a:spcAft>
                <a:spcPts val="0"/>
              </a:spcAft>
              <a:buClr>
                <a:srgbClr val="000000"/>
              </a:buClr>
              <a:buSzPts val="800"/>
              <a:buFont typeface="Arial"/>
              <a:buNone/>
            </a:pPr>
            <a:fld id="{00000000-1234-1234-1234-123412341234}" type="slidenum">
              <a:rPr lang="en-US" sz="1300"/>
              <a:t>‹#›</a:t>
            </a:fld>
            <a:endParaRPr sz="1300"/>
          </a:p>
        </p:txBody>
      </p:sp>
      <p:sp>
        <p:nvSpPr>
          <p:cNvPr id="107" name="Google Shape;107;p20"/>
          <p:cNvSpPr txBox="1"/>
          <p:nvPr/>
        </p:nvSpPr>
        <p:spPr>
          <a:xfrm>
            <a:off x="328250" y="6091400"/>
            <a:ext cx="10291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“Sample: hand wash dataset.” [Online]. Available: </a:t>
            </a:r>
            <a:r>
              <a:rPr lang="en-US" sz="1200" u="sng">
                <a:solidFill>
                  <a:schemeClr val="hlink"/>
                </a:solidFill>
                <a:latin typeface="Calibri"/>
                <a:ea typeface="Calibri"/>
                <a:cs typeface="Calibri"/>
                <a:sym typeface="Calibri"/>
                <a:hlinkClick r:id="rId3"/>
              </a:rPr>
              <a:t>https://github.com/Realtime-Action-Recognition/Realtime-Action-Recognition</a:t>
            </a:r>
            <a:r>
              <a:rPr lang="en-US"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200">
                <a:solidFill>
                  <a:schemeClr val="dk1"/>
                </a:solidFill>
                <a:latin typeface="Calibri"/>
                <a:ea typeface="Calibri"/>
                <a:cs typeface="Calibri"/>
                <a:sym typeface="Calibri"/>
              </a:rPr>
              <a:t>Pranav </a:t>
            </a:r>
            <a:r>
              <a:rPr i="1" lang="en-US" sz="1200">
                <a:solidFill>
                  <a:schemeClr val="dk1"/>
                </a:solidFill>
                <a:latin typeface="Calibri"/>
                <a:ea typeface="Calibri"/>
                <a:cs typeface="Calibri"/>
                <a:sym typeface="Calibri"/>
              </a:rPr>
              <a:t>et al.</a:t>
            </a:r>
            <a:r>
              <a:rPr lang="en-US" sz="1200">
                <a:solidFill>
                  <a:schemeClr val="dk1"/>
                </a:solidFill>
                <a:latin typeface="Calibri"/>
                <a:ea typeface="Calibri"/>
                <a:cs typeface="Calibri"/>
                <a:sym typeface="Calibri"/>
              </a:rPr>
              <a:t>, October 13, 2022, "Six steps of hand washing dataset with segmentation maps", IEEE Dataport, doi: https://dx.doi.org/10.21227/ghr9-y726.</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p:txBody>
      </p:sp>
      <p:grpSp>
        <p:nvGrpSpPr>
          <p:cNvPr id="108" name="Google Shape;108;p20"/>
          <p:cNvGrpSpPr/>
          <p:nvPr/>
        </p:nvGrpSpPr>
        <p:grpSpPr>
          <a:xfrm>
            <a:off x="423200" y="2128699"/>
            <a:ext cx="4720300" cy="3700976"/>
            <a:chOff x="423200" y="2128699"/>
            <a:chExt cx="4720300" cy="3700976"/>
          </a:xfrm>
        </p:grpSpPr>
        <p:pic>
          <p:nvPicPr>
            <p:cNvPr id="109" name="Google Shape;109;p20"/>
            <p:cNvPicPr preferRelativeResize="0"/>
            <p:nvPr/>
          </p:nvPicPr>
          <p:blipFill>
            <a:blip r:embed="rId4">
              <a:alphaModFix/>
            </a:blip>
            <a:stretch>
              <a:fillRect/>
            </a:stretch>
          </p:blipFill>
          <p:spPr>
            <a:xfrm>
              <a:off x="423200" y="2128699"/>
              <a:ext cx="4720300" cy="2845850"/>
            </a:xfrm>
            <a:prstGeom prst="rect">
              <a:avLst/>
            </a:prstGeom>
            <a:noFill/>
            <a:ln>
              <a:noFill/>
            </a:ln>
          </p:spPr>
        </p:pic>
        <p:sp>
          <p:nvSpPr>
            <p:cNvPr id="110" name="Google Shape;110;p20"/>
            <p:cNvSpPr txBox="1"/>
            <p:nvPr/>
          </p:nvSpPr>
          <p:spPr>
            <a:xfrm>
              <a:off x="658650" y="5367975"/>
              <a:ext cx="4253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292 samples, 12 steps in handwashing</a:t>
              </a:r>
              <a:endParaRPr sz="1800"/>
            </a:p>
          </p:txBody>
        </p:sp>
      </p:grpSp>
      <p:sp>
        <p:nvSpPr>
          <p:cNvPr id="111" name="Google Shape;111;p20"/>
          <p:cNvSpPr txBox="1"/>
          <p:nvPr/>
        </p:nvSpPr>
        <p:spPr>
          <a:xfrm>
            <a:off x="7369688" y="2662725"/>
            <a:ext cx="3037500" cy="4617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sz="1800"/>
          </a:p>
        </p:txBody>
      </p:sp>
      <p:grpSp>
        <p:nvGrpSpPr>
          <p:cNvPr id="112" name="Google Shape;112;p20"/>
          <p:cNvGrpSpPr/>
          <p:nvPr/>
        </p:nvGrpSpPr>
        <p:grpSpPr>
          <a:xfrm>
            <a:off x="6167850" y="1542975"/>
            <a:ext cx="5441200" cy="1706250"/>
            <a:chOff x="6167850" y="1542975"/>
            <a:chExt cx="5441200" cy="1706250"/>
          </a:xfrm>
        </p:grpSpPr>
        <p:pic>
          <p:nvPicPr>
            <p:cNvPr id="113" name="Google Shape;113;p20"/>
            <p:cNvPicPr preferRelativeResize="0"/>
            <p:nvPr/>
          </p:nvPicPr>
          <p:blipFill>
            <a:blip r:embed="rId5">
              <a:alphaModFix/>
            </a:blip>
            <a:stretch>
              <a:fillRect/>
            </a:stretch>
          </p:blipFill>
          <p:spPr>
            <a:xfrm>
              <a:off x="6167850" y="1542975"/>
              <a:ext cx="5441200" cy="1224775"/>
            </a:xfrm>
            <a:prstGeom prst="rect">
              <a:avLst/>
            </a:prstGeom>
            <a:noFill/>
            <a:ln>
              <a:noFill/>
            </a:ln>
          </p:spPr>
        </p:pic>
        <p:sp>
          <p:nvSpPr>
            <p:cNvPr id="114" name="Google Shape;114;p20"/>
            <p:cNvSpPr txBox="1"/>
            <p:nvPr/>
          </p:nvSpPr>
          <p:spPr>
            <a:xfrm>
              <a:off x="6612525" y="2510325"/>
              <a:ext cx="4354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Calibri"/>
                  <a:ea typeface="Calibri"/>
                  <a:cs typeface="Calibri"/>
                  <a:sym typeface="Calibri"/>
                </a:rPr>
                <a:t>Frames Dataset - 99545 Samples, 6 Classes</a:t>
              </a:r>
              <a:endParaRPr sz="1800">
                <a:solidFill>
                  <a:schemeClr val="dk1"/>
                </a:solidFill>
                <a:latin typeface="Calibri"/>
                <a:ea typeface="Calibri"/>
                <a:cs typeface="Calibri"/>
                <a:sym typeface="Calibri"/>
              </a:endParaRPr>
            </a:p>
            <a:p>
              <a:pPr indent="0" lvl="0" marL="0" rtl="0" algn="l">
                <a:spcBef>
                  <a:spcPts val="0"/>
                </a:spcBef>
                <a:spcAft>
                  <a:spcPts val="0"/>
                </a:spcAft>
                <a:buNone/>
              </a:pPr>
              <a:r>
                <a:t/>
              </a:r>
              <a:endParaRPr sz="1800">
                <a:solidFill>
                  <a:schemeClr val="dk1"/>
                </a:solidFill>
                <a:latin typeface="Calibri"/>
                <a:ea typeface="Calibri"/>
                <a:cs typeface="Calibri"/>
                <a:sym typeface="Calibri"/>
              </a:endParaRPr>
            </a:p>
          </p:txBody>
        </p:sp>
      </p:grpSp>
      <p:grpSp>
        <p:nvGrpSpPr>
          <p:cNvPr id="115" name="Google Shape;115;p20"/>
          <p:cNvGrpSpPr/>
          <p:nvPr/>
        </p:nvGrpSpPr>
        <p:grpSpPr>
          <a:xfrm>
            <a:off x="6241318" y="3113487"/>
            <a:ext cx="5294270" cy="3406913"/>
            <a:chOff x="6241318" y="3113487"/>
            <a:chExt cx="5294270" cy="3406913"/>
          </a:xfrm>
        </p:grpSpPr>
        <p:sp>
          <p:nvSpPr>
            <p:cNvPr id="116" name="Google Shape;116;p20"/>
            <p:cNvSpPr txBox="1"/>
            <p:nvPr/>
          </p:nvSpPr>
          <p:spPr>
            <a:xfrm>
              <a:off x="7659900" y="5781500"/>
              <a:ext cx="2959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dk1"/>
                  </a:solidFill>
                  <a:latin typeface="Calibri"/>
                  <a:ea typeface="Calibri"/>
                  <a:cs typeface="Calibri"/>
                  <a:sym typeface="Calibri"/>
                </a:rPr>
                <a:t>Unseen Test Dataset</a:t>
              </a:r>
              <a:endParaRPr sz="1800">
                <a:solidFill>
                  <a:schemeClr val="dk1"/>
                </a:solidFill>
                <a:latin typeface="Calibri"/>
                <a:ea typeface="Calibri"/>
                <a:cs typeface="Calibri"/>
                <a:sym typeface="Calibri"/>
              </a:endParaRPr>
            </a:p>
            <a:p>
              <a:pPr indent="0" lvl="0" marL="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17" name="Google Shape;117;p20"/>
            <p:cNvPicPr preferRelativeResize="0"/>
            <p:nvPr/>
          </p:nvPicPr>
          <p:blipFill>
            <a:blip r:embed="rId6">
              <a:alphaModFix/>
            </a:blip>
            <a:stretch>
              <a:fillRect/>
            </a:stretch>
          </p:blipFill>
          <p:spPr>
            <a:xfrm>
              <a:off x="6241318" y="3113487"/>
              <a:ext cx="5294270" cy="2779488"/>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1000"/>
                                        <p:tgtEl>
                                          <p:spTgt spid="1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1" name="Shape 121"/>
        <p:cNvGrpSpPr/>
        <p:nvPr/>
      </p:nvGrpSpPr>
      <p:grpSpPr>
        <a:xfrm>
          <a:off x="0" y="0"/>
          <a:ext cx="0" cy="0"/>
          <a:chOff x="0" y="0"/>
          <a:chExt cx="0" cy="0"/>
        </a:xfrm>
      </p:grpSpPr>
      <p:sp>
        <p:nvSpPr>
          <p:cNvPr id="122" name="Google Shape;122;p21"/>
          <p:cNvSpPr txBox="1"/>
          <p:nvPr>
            <p:ph type="title"/>
          </p:nvPr>
        </p:nvSpPr>
        <p:spPr>
          <a:xfrm>
            <a:off x="888209" y="1"/>
            <a:ext cx="8595300" cy="13167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Clr>
                <a:schemeClr val="accent3"/>
              </a:buClr>
              <a:buSzPts val="2600"/>
              <a:buFont typeface="Arial"/>
              <a:buNone/>
            </a:pPr>
            <a:r>
              <a:rPr lang="en-US" sz="4000">
                <a:latin typeface="Montserrat"/>
                <a:ea typeface="Montserrat"/>
                <a:cs typeface="Montserrat"/>
                <a:sym typeface="Montserrat"/>
              </a:rPr>
              <a:t>Model Architecture</a:t>
            </a:r>
            <a:endParaRPr sz="4000">
              <a:latin typeface="Montserrat"/>
              <a:ea typeface="Montserrat"/>
              <a:cs typeface="Montserrat"/>
              <a:sym typeface="Montserrat"/>
            </a:endParaRPr>
          </a:p>
        </p:txBody>
      </p:sp>
      <p:sp>
        <p:nvSpPr>
          <p:cNvPr id="123" name="Google Shape;123;p21"/>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sz="1300"/>
          </a:p>
        </p:txBody>
      </p:sp>
      <p:sp>
        <p:nvSpPr>
          <p:cNvPr id="124" name="Google Shape;124;p21"/>
          <p:cNvSpPr txBox="1"/>
          <p:nvPr/>
        </p:nvSpPr>
        <p:spPr>
          <a:xfrm>
            <a:off x="7265700" y="6152575"/>
            <a:ext cx="4649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Code Open Sourced at: </a:t>
            </a:r>
            <a:r>
              <a:rPr lang="en-US" u="sng">
                <a:solidFill>
                  <a:schemeClr val="hlink"/>
                </a:solidFill>
                <a:hlinkClick r:id="rId3"/>
              </a:rPr>
              <a:t>https://github.com/voiD-96/HAR_Tencon2022</a:t>
            </a:r>
            <a:r>
              <a:rPr lang="en-US"/>
              <a:t> </a:t>
            </a:r>
            <a:endParaRPr/>
          </a:p>
        </p:txBody>
      </p:sp>
      <p:sp>
        <p:nvSpPr>
          <p:cNvPr id="125" name="Google Shape;125;p21"/>
          <p:cNvSpPr txBox="1"/>
          <p:nvPr/>
        </p:nvSpPr>
        <p:spPr>
          <a:xfrm>
            <a:off x="7044050" y="1030950"/>
            <a:ext cx="5032800" cy="4571400"/>
          </a:xfrm>
          <a:prstGeom prst="rect">
            <a:avLst/>
          </a:prstGeom>
          <a:noFill/>
          <a:ln>
            <a:noFill/>
          </a:ln>
        </p:spPr>
        <p:txBody>
          <a:bodyPr anchorCtr="0" anchor="t" bIns="91425" lIns="91425" spcFirstLastPara="1" rIns="91425" wrap="square" tIns="91425">
            <a:spAutoFit/>
          </a:bodyPr>
          <a:lstStyle/>
          <a:p>
            <a:pPr indent="-355600" lvl="0" marL="457200" rtl="0" algn="just">
              <a:lnSpc>
                <a:spcPct val="100000"/>
              </a:lnSpc>
              <a:spcBef>
                <a:spcPts val="1000"/>
              </a:spcBef>
              <a:spcAft>
                <a:spcPts val="0"/>
              </a:spcAft>
              <a:buSzPts val="2000"/>
              <a:buFont typeface="Montserrat"/>
              <a:buChar char="●"/>
            </a:pPr>
            <a:r>
              <a:rPr lang="en-US" sz="2000">
                <a:latin typeface="Montserrat"/>
                <a:ea typeface="Montserrat"/>
                <a:cs typeface="Montserrat"/>
                <a:sym typeface="Montserrat"/>
              </a:rPr>
              <a:t>CNN (Resnet/VGG-16) + Attention Layers = Better Classification Accuracy</a:t>
            </a:r>
            <a:endParaRPr sz="2000">
              <a:latin typeface="Montserrat"/>
              <a:ea typeface="Montserrat"/>
              <a:cs typeface="Montserrat"/>
              <a:sym typeface="Montserrat"/>
            </a:endParaRPr>
          </a:p>
          <a:p>
            <a:pPr indent="-355600" lvl="0" marL="457200" rtl="0" algn="just">
              <a:lnSpc>
                <a:spcPct val="100000"/>
              </a:lnSpc>
              <a:spcBef>
                <a:spcPts val="1000"/>
              </a:spcBef>
              <a:spcAft>
                <a:spcPts val="0"/>
              </a:spcAft>
              <a:buSzPts val="2000"/>
              <a:buFont typeface="Montserrat"/>
              <a:buChar char="●"/>
            </a:pPr>
            <a:r>
              <a:rPr lang="en-US" sz="2000">
                <a:latin typeface="Montserrat"/>
                <a:ea typeface="Montserrat"/>
                <a:cs typeface="Montserrat"/>
                <a:sym typeface="Montserrat"/>
              </a:rPr>
              <a:t>A Channel Spatial Attention Bilinear Pooling (CSAB) is implemented in the model.*</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solidFill>
                  <a:schemeClr val="dk1"/>
                </a:solidFill>
                <a:latin typeface="Montserrat"/>
                <a:ea typeface="Montserrat"/>
                <a:cs typeface="Montserrat"/>
                <a:sym typeface="Montserrat"/>
              </a:rPr>
              <a:t>The models outputs into a fully connected, dropout, and a final dense layers with softmax activation</a:t>
            </a:r>
            <a:r>
              <a:rPr lang="en-US" sz="2000">
                <a:solidFill>
                  <a:schemeClr val="dk1"/>
                </a:solidFill>
                <a:latin typeface="Montserrat"/>
                <a:ea typeface="Montserrat"/>
                <a:cs typeface="Montserrat"/>
                <a:sym typeface="Montserrat"/>
              </a:rPr>
              <a:t>.</a:t>
            </a:r>
            <a:endParaRPr sz="2000">
              <a:solidFill>
                <a:schemeClr val="dk1"/>
              </a:solidFill>
              <a:latin typeface="Montserrat"/>
              <a:ea typeface="Montserrat"/>
              <a:cs typeface="Montserrat"/>
              <a:sym typeface="Montserrat"/>
            </a:endParaRPr>
          </a:p>
          <a:p>
            <a:pPr indent="-355600" lvl="0" marL="457200" rtl="0" algn="just">
              <a:spcBef>
                <a:spcPts val="1000"/>
              </a:spcBef>
              <a:spcAft>
                <a:spcPts val="0"/>
              </a:spcAft>
              <a:buClr>
                <a:schemeClr val="dk1"/>
              </a:buClr>
              <a:buSzPts val="2000"/>
              <a:buFont typeface="Montserrat"/>
              <a:buChar char="●"/>
            </a:pPr>
            <a:r>
              <a:rPr lang="en-US" sz="2000">
                <a:solidFill>
                  <a:schemeClr val="dk1"/>
                </a:solidFill>
                <a:latin typeface="Montserrat"/>
                <a:ea typeface="Montserrat"/>
                <a:cs typeface="Montserrat"/>
                <a:sym typeface="Montserrat"/>
              </a:rPr>
              <a:t>Transfer learning leverages pre-trained models to reduce the training data required.</a:t>
            </a:r>
            <a:endParaRPr sz="2000">
              <a:solidFill>
                <a:schemeClr val="dk1"/>
              </a:solidFill>
              <a:latin typeface="Montserrat"/>
              <a:ea typeface="Montserrat"/>
              <a:cs typeface="Montserrat"/>
              <a:sym typeface="Montserrat"/>
            </a:endParaRPr>
          </a:p>
        </p:txBody>
      </p:sp>
      <p:sp>
        <p:nvSpPr>
          <p:cNvPr id="126" name="Google Shape;126;p21"/>
          <p:cNvSpPr txBox="1"/>
          <p:nvPr/>
        </p:nvSpPr>
        <p:spPr>
          <a:xfrm>
            <a:off x="735800" y="6623465"/>
            <a:ext cx="6655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900">
                <a:latin typeface="Times New Roman"/>
                <a:ea typeface="Times New Roman"/>
                <a:cs typeface="Times New Roman"/>
                <a:sym typeface="Times New Roman"/>
              </a:rPr>
              <a:t>*</a:t>
            </a:r>
            <a:r>
              <a:rPr lang="en-US" sz="900">
                <a:latin typeface="Times New Roman"/>
                <a:ea typeface="Times New Roman"/>
                <a:cs typeface="Times New Roman"/>
                <a:sym typeface="Times New Roman"/>
              </a:rPr>
              <a:t>W. Wang, J. Zhang, and F. Wang, “Attention bilinear pooling for fine-grained classification,” Symmetry, vol. 11, no. 8, 2019.</a:t>
            </a:r>
            <a:endParaRPr sz="900">
              <a:latin typeface="Times New Roman"/>
              <a:ea typeface="Times New Roman"/>
              <a:cs typeface="Times New Roman"/>
              <a:sym typeface="Times New Roman"/>
            </a:endParaRPr>
          </a:p>
          <a:p>
            <a:pPr indent="0" lvl="0" marL="0" rtl="0" algn="l">
              <a:spcBef>
                <a:spcPts val="0"/>
              </a:spcBef>
              <a:spcAft>
                <a:spcPts val="0"/>
              </a:spcAft>
              <a:buNone/>
            </a:pPr>
            <a:r>
              <a:t/>
            </a:r>
            <a:endParaRPr sz="800">
              <a:latin typeface="Times New Roman"/>
              <a:ea typeface="Times New Roman"/>
              <a:cs typeface="Times New Roman"/>
              <a:sym typeface="Times New Roman"/>
            </a:endParaRPr>
          </a:p>
        </p:txBody>
      </p:sp>
      <p:cxnSp>
        <p:nvCxnSpPr>
          <p:cNvPr id="127" name="Google Shape;127;p21"/>
          <p:cNvCxnSpPr/>
          <p:nvPr/>
        </p:nvCxnSpPr>
        <p:spPr>
          <a:xfrm>
            <a:off x="7014575" y="78300"/>
            <a:ext cx="62700" cy="6654600"/>
          </a:xfrm>
          <a:prstGeom prst="straightConnector1">
            <a:avLst/>
          </a:prstGeom>
          <a:noFill/>
          <a:ln cap="flat" cmpd="sng" w="28575">
            <a:solidFill>
              <a:srgbClr val="FF00FF"/>
            </a:solidFill>
            <a:prstDash val="dash"/>
            <a:round/>
            <a:headEnd len="med" w="med" type="none"/>
            <a:tailEnd len="med" w="med" type="none"/>
          </a:ln>
        </p:spPr>
      </p:cxnSp>
      <p:grpSp>
        <p:nvGrpSpPr>
          <p:cNvPr id="128" name="Google Shape;128;p21"/>
          <p:cNvGrpSpPr/>
          <p:nvPr/>
        </p:nvGrpSpPr>
        <p:grpSpPr>
          <a:xfrm>
            <a:off x="24800" y="1030950"/>
            <a:ext cx="7240900" cy="5675548"/>
            <a:chOff x="24800" y="1030950"/>
            <a:chExt cx="7240900" cy="5675548"/>
          </a:xfrm>
        </p:grpSpPr>
        <p:grpSp>
          <p:nvGrpSpPr>
            <p:cNvPr id="129" name="Google Shape;129;p21"/>
            <p:cNvGrpSpPr/>
            <p:nvPr/>
          </p:nvGrpSpPr>
          <p:grpSpPr>
            <a:xfrm>
              <a:off x="24800" y="1030950"/>
              <a:ext cx="7240900" cy="5675548"/>
              <a:chOff x="24800" y="1030950"/>
              <a:chExt cx="7240900" cy="5675548"/>
            </a:xfrm>
          </p:grpSpPr>
          <p:pic>
            <p:nvPicPr>
              <p:cNvPr id="130" name="Google Shape;130;p21"/>
              <p:cNvPicPr preferRelativeResize="0"/>
              <p:nvPr/>
            </p:nvPicPr>
            <p:blipFill>
              <a:blip r:embed="rId4">
                <a:alphaModFix/>
              </a:blip>
              <a:stretch>
                <a:fillRect/>
              </a:stretch>
            </p:blipFill>
            <p:spPr>
              <a:xfrm>
                <a:off x="1009650" y="1030950"/>
                <a:ext cx="5295899" cy="5675548"/>
              </a:xfrm>
              <a:prstGeom prst="rect">
                <a:avLst/>
              </a:prstGeom>
              <a:noFill/>
              <a:ln>
                <a:noFill/>
              </a:ln>
            </p:spPr>
          </p:pic>
          <p:sp>
            <p:nvSpPr>
              <p:cNvPr id="131" name="Google Shape;131;p21"/>
              <p:cNvSpPr txBox="1"/>
              <p:nvPr/>
            </p:nvSpPr>
            <p:spPr>
              <a:xfrm>
                <a:off x="24800" y="1892850"/>
                <a:ext cx="1518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14 x 14 x 512</a:t>
                </a:r>
                <a:endParaRPr sz="800"/>
              </a:p>
            </p:txBody>
          </p:sp>
          <p:sp>
            <p:nvSpPr>
              <p:cNvPr id="132" name="Google Shape;132;p21"/>
              <p:cNvSpPr txBox="1"/>
              <p:nvPr/>
            </p:nvSpPr>
            <p:spPr>
              <a:xfrm>
                <a:off x="3930050" y="3656575"/>
                <a:ext cx="1041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14 x 14 x 1</a:t>
                </a:r>
                <a:endParaRPr sz="800"/>
              </a:p>
            </p:txBody>
          </p:sp>
          <p:sp>
            <p:nvSpPr>
              <p:cNvPr id="133" name="Google Shape;133;p21"/>
              <p:cNvSpPr txBox="1"/>
              <p:nvPr/>
            </p:nvSpPr>
            <p:spPr>
              <a:xfrm>
                <a:off x="1937107" y="2270275"/>
                <a:ext cx="7374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512</a:t>
                </a:r>
                <a:endParaRPr sz="800"/>
              </a:p>
            </p:txBody>
          </p:sp>
          <p:sp>
            <p:nvSpPr>
              <p:cNvPr id="134" name="Google Shape;134;p21"/>
              <p:cNvSpPr txBox="1"/>
              <p:nvPr/>
            </p:nvSpPr>
            <p:spPr>
              <a:xfrm>
                <a:off x="875400" y="2792125"/>
                <a:ext cx="10563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14 x 14 x 512</a:t>
                </a:r>
                <a:endParaRPr sz="800"/>
              </a:p>
            </p:txBody>
          </p:sp>
          <p:sp>
            <p:nvSpPr>
              <p:cNvPr id="135" name="Google Shape;135;p21"/>
              <p:cNvSpPr txBox="1"/>
              <p:nvPr/>
            </p:nvSpPr>
            <p:spPr>
              <a:xfrm>
                <a:off x="780150" y="4975500"/>
                <a:ext cx="1284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14 x 14 x 512</a:t>
                </a:r>
                <a:endParaRPr sz="800"/>
              </a:p>
            </p:txBody>
          </p:sp>
          <p:sp>
            <p:nvSpPr>
              <p:cNvPr id="136" name="Google Shape;136;p21"/>
              <p:cNvSpPr txBox="1"/>
              <p:nvPr/>
            </p:nvSpPr>
            <p:spPr>
              <a:xfrm>
                <a:off x="3504300" y="5508900"/>
                <a:ext cx="1284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14 x 14 x 512</a:t>
                </a:r>
                <a:endParaRPr sz="800"/>
              </a:p>
            </p:txBody>
          </p:sp>
          <p:sp>
            <p:nvSpPr>
              <p:cNvPr id="137" name="Google Shape;137;p21"/>
              <p:cNvSpPr txBox="1"/>
              <p:nvPr/>
            </p:nvSpPr>
            <p:spPr>
              <a:xfrm>
                <a:off x="5904600" y="1145650"/>
                <a:ext cx="1284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14 x 14 x 512</a:t>
                </a:r>
                <a:endParaRPr sz="800"/>
              </a:p>
            </p:txBody>
          </p:sp>
          <p:sp>
            <p:nvSpPr>
              <p:cNvPr id="138" name="Google Shape;138;p21"/>
              <p:cNvSpPr txBox="1"/>
              <p:nvPr/>
            </p:nvSpPr>
            <p:spPr>
              <a:xfrm>
                <a:off x="5980800" y="1755250"/>
                <a:ext cx="1284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7 x 7 x 512</a:t>
                </a:r>
                <a:endParaRPr sz="800"/>
              </a:p>
            </p:txBody>
          </p:sp>
          <p:sp>
            <p:nvSpPr>
              <p:cNvPr id="139" name="Google Shape;139;p21"/>
              <p:cNvSpPr txBox="1"/>
              <p:nvPr/>
            </p:nvSpPr>
            <p:spPr>
              <a:xfrm>
                <a:off x="5980800" y="2822050"/>
                <a:ext cx="1284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25088</a:t>
                </a:r>
                <a:endParaRPr sz="800"/>
              </a:p>
            </p:txBody>
          </p:sp>
          <p:sp>
            <p:nvSpPr>
              <p:cNvPr id="140" name="Google Shape;140;p21"/>
              <p:cNvSpPr txBox="1"/>
              <p:nvPr/>
            </p:nvSpPr>
            <p:spPr>
              <a:xfrm>
                <a:off x="5980800" y="3355450"/>
                <a:ext cx="867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256</a:t>
                </a:r>
                <a:endParaRPr sz="800"/>
              </a:p>
            </p:txBody>
          </p:sp>
          <p:sp>
            <p:nvSpPr>
              <p:cNvPr id="141" name="Google Shape;141;p21"/>
              <p:cNvSpPr txBox="1"/>
              <p:nvPr/>
            </p:nvSpPr>
            <p:spPr>
              <a:xfrm>
                <a:off x="5980800" y="5857850"/>
                <a:ext cx="867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6</a:t>
                </a:r>
                <a:endParaRPr sz="800"/>
              </a:p>
            </p:txBody>
          </p:sp>
          <p:sp>
            <p:nvSpPr>
              <p:cNvPr id="142" name="Google Shape;142;p21"/>
              <p:cNvSpPr txBox="1"/>
              <p:nvPr/>
            </p:nvSpPr>
            <p:spPr>
              <a:xfrm>
                <a:off x="5980800" y="5314200"/>
                <a:ext cx="8676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800"/>
                  <a:t>? x 64</a:t>
                </a:r>
                <a:endParaRPr sz="800"/>
              </a:p>
            </p:txBody>
          </p:sp>
        </p:grpSp>
        <p:sp>
          <p:nvSpPr>
            <p:cNvPr id="143" name="Google Shape;143;p21"/>
            <p:cNvSpPr txBox="1"/>
            <p:nvPr/>
          </p:nvSpPr>
          <p:spPr>
            <a:xfrm>
              <a:off x="24800" y="2319400"/>
              <a:ext cx="9237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100"/>
                <a:t>Spatial Attention</a:t>
              </a:r>
              <a:endParaRPr sz="1100"/>
            </a:p>
          </p:txBody>
        </p:sp>
        <p:sp>
          <p:nvSpPr>
            <p:cNvPr id="144" name="Google Shape;144;p21"/>
            <p:cNvSpPr txBox="1"/>
            <p:nvPr/>
          </p:nvSpPr>
          <p:spPr>
            <a:xfrm>
              <a:off x="3418325" y="5726475"/>
              <a:ext cx="9237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100"/>
                <a:t>Channel </a:t>
              </a:r>
              <a:r>
                <a:rPr lang="en-US" sz="1100"/>
                <a:t>Attention</a:t>
              </a:r>
              <a:endParaRPr sz="1100"/>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3900"/>
                                        <p:tgtEl>
                                          <p:spTgt spid="1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xEl>
                                              <p:pRg end="0" st="0"/>
                                            </p:txEl>
                                          </p:spTgt>
                                        </p:tgtEl>
                                        <p:attrNameLst>
                                          <p:attrName>style.visibility</p:attrName>
                                        </p:attrNameLst>
                                      </p:cBhvr>
                                      <p:to>
                                        <p:strVal val="visible"/>
                                      </p:to>
                                    </p:set>
                                    <p:animEffect filter="fade" transition="in">
                                      <p:cBhvr>
                                        <p:cTn dur="1000"/>
                                        <p:tgtEl>
                                          <p:spTgt spid="1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xEl>
                                              <p:pRg end="1" st="1"/>
                                            </p:txEl>
                                          </p:spTgt>
                                        </p:tgtEl>
                                        <p:attrNameLst>
                                          <p:attrName>style.visibility</p:attrName>
                                        </p:attrNameLst>
                                      </p:cBhvr>
                                      <p:to>
                                        <p:strVal val="visible"/>
                                      </p:to>
                                    </p:set>
                                    <p:animEffect filter="fade" transition="in">
                                      <p:cBhvr>
                                        <p:cTn dur="1000"/>
                                        <p:tgtEl>
                                          <p:spTgt spid="1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xEl>
                                              <p:pRg end="2" st="2"/>
                                            </p:txEl>
                                          </p:spTgt>
                                        </p:tgtEl>
                                        <p:attrNameLst>
                                          <p:attrName>style.visibility</p:attrName>
                                        </p:attrNameLst>
                                      </p:cBhvr>
                                      <p:to>
                                        <p:strVal val="visible"/>
                                      </p:to>
                                    </p:set>
                                    <p:animEffect filter="fade" transition="in">
                                      <p:cBhvr>
                                        <p:cTn dur="1000"/>
                                        <p:tgtEl>
                                          <p:spTgt spid="12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xEl>
                                              <p:pRg end="3" st="3"/>
                                            </p:txEl>
                                          </p:spTgt>
                                        </p:tgtEl>
                                        <p:attrNameLst>
                                          <p:attrName>style.visibility</p:attrName>
                                        </p:attrNameLst>
                                      </p:cBhvr>
                                      <p:to>
                                        <p:strVal val="visible"/>
                                      </p:to>
                                    </p:set>
                                    <p:animEffect filter="fade" transition="in">
                                      <p:cBhvr>
                                        <p:cTn dur="1000"/>
                                        <p:tgtEl>
                                          <p:spTgt spid="12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
                                        </p:tgtEl>
                                        <p:attrNameLst>
                                          <p:attrName>style.visibility</p:attrName>
                                        </p:attrNameLst>
                                      </p:cBhvr>
                                      <p:to>
                                        <p:strVal val="visible"/>
                                      </p:to>
                                    </p:set>
                                    <p:animEffect filter="fade" transition="in">
                                      <p:cBhvr>
                                        <p:cTn dur="1000"/>
                                        <p:tgtEl>
                                          <p:spTgt spid="12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888209" y="1"/>
            <a:ext cx="8595300" cy="13167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Clr>
                <a:schemeClr val="accent3"/>
              </a:buClr>
              <a:buSzPts val="2600"/>
              <a:buFont typeface="Arial"/>
              <a:buNone/>
            </a:pPr>
            <a:r>
              <a:rPr lang="en-US" sz="4800">
                <a:latin typeface="Montserrat"/>
                <a:ea typeface="Montserrat"/>
                <a:cs typeface="Montserrat"/>
                <a:sym typeface="Montserrat"/>
              </a:rPr>
              <a:t>Methodology</a:t>
            </a:r>
            <a:endParaRPr sz="4800">
              <a:latin typeface="Montserrat"/>
              <a:ea typeface="Montserrat"/>
              <a:cs typeface="Montserrat"/>
              <a:sym typeface="Montserrat"/>
            </a:endParaRPr>
          </a:p>
        </p:txBody>
      </p:sp>
      <p:sp>
        <p:nvSpPr>
          <p:cNvPr id="150" name="Google Shape;150;p22"/>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sz="1300"/>
              <a:t>‹#›</a:t>
            </a:fld>
            <a:endParaRPr sz="1300"/>
          </a:p>
        </p:txBody>
      </p:sp>
      <p:sp>
        <p:nvSpPr>
          <p:cNvPr id="151" name="Google Shape;151;p22"/>
          <p:cNvSpPr txBox="1"/>
          <p:nvPr/>
        </p:nvSpPr>
        <p:spPr>
          <a:xfrm>
            <a:off x="888200" y="1316700"/>
            <a:ext cx="10210500" cy="3596700"/>
          </a:xfrm>
          <a:prstGeom prst="rect">
            <a:avLst/>
          </a:prstGeom>
          <a:noFill/>
          <a:ln>
            <a:noFill/>
          </a:ln>
        </p:spPr>
        <p:txBody>
          <a:bodyPr anchorCtr="0" anchor="t" bIns="91425" lIns="91425" spcFirstLastPara="1" rIns="91425" wrap="square" tIns="91425">
            <a:spAutoFit/>
          </a:bodyPr>
          <a:lstStyle/>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Before feeding into the neural network, the dataset underwent:</a:t>
            </a:r>
            <a:endParaRPr sz="2000">
              <a:latin typeface="Montserrat"/>
              <a:ea typeface="Montserrat"/>
              <a:cs typeface="Montserrat"/>
              <a:sym typeface="Montserrat"/>
            </a:endParaRPr>
          </a:p>
          <a:p>
            <a:pPr indent="-355600" lvl="1" marL="914400" rtl="0" algn="just">
              <a:spcBef>
                <a:spcPts val="1000"/>
              </a:spcBef>
              <a:spcAft>
                <a:spcPts val="0"/>
              </a:spcAft>
              <a:buSzPts val="2000"/>
              <a:buFont typeface="Montserrat"/>
              <a:buChar char="○"/>
            </a:pPr>
            <a:r>
              <a:rPr lang="en-US" sz="2000">
                <a:latin typeface="Montserrat"/>
                <a:ea typeface="Montserrat"/>
                <a:cs typeface="Montserrat"/>
                <a:sym typeface="Montserrat"/>
              </a:rPr>
              <a:t>Data Preparation</a:t>
            </a:r>
            <a:endParaRPr sz="2000">
              <a:latin typeface="Montserrat"/>
              <a:ea typeface="Montserrat"/>
              <a:cs typeface="Montserrat"/>
              <a:sym typeface="Montserrat"/>
            </a:endParaRPr>
          </a:p>
          <a:p>
            <a:pPr indent="-355600" lvl="1" marL="914400" rtl="0" algn="just">
              <a:spcBef>
                <a:spcPts val="1000"/>
              </a:spcBef>
              <a:spcAft>
                <a:spcPts val="0"/>
              </a:spcAft>
              <a:buSzPts val="2000"/>
              <a:buFont typeface="Montserrat"/>
              <a:buChar char="○"/>
            </a:pPr>
            <a:r>
              <a:rPr lang="en-US" sz="2000">
                <a:latin typeface="Montserrat"/>
                <a:ea typeface="Montserrat"/>
                <a:cs typeface="Montserrat"/>
                <a:sym typeface="Montserrat"/>
              </a:rPr>
              <a:t>Data Augmentation</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The models were developed with Keras (&gt; 2.4) built on top of Tensorflow 2.0 and was trained on a machine with an NVIDIA® Tesla P100 GPU.</a:t>
            </a:r>
            <a:endParaRPr sz="2000">
              <a:solidFill>
                <a:schemeClr val="dk1"/>
              </a:solidFill>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After extensive hyperparameter tuning, </a:t>
            </a:r>
            <a:r>
              <a:rPr lang="en-US" sz="2000">
                <a:latin typeface="Montserrat"/>
                <a:ea typeface="Montserrat"/>
                <a:cs typeface="Montserrat"/>
                <a:sym typeface="Montserrat"/>
              </a:rPr>
              <a:t>the model was trained for 10 epochs each with a batch size of 128.</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The backbone architectures that were used were </a:t>
            </a:r>
            <a:r>
              <a:rPr lang="en-US" sz="2000">
                <a:latin typeface="Montserrat"/>
                <a:ea typeface="Montserrat"/>
                <a:cs typeface="Montserrat"/>
                <a:sym typeface="Montserrat"/>
              </a:rPr>
              <a:t>ResNet−50 and VGG-16 for comparing the performance.</a:t>
            </a:r>
            <a:endParaRPr sz="2000">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888209" y="1"/>
            <a:ext cx="8595300" cy="13167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Clr>
                <a:schemeClr val="accent3"/>
              </a:buClr>
              <a:buSzPts val="2600"/>
              <a:buFont typeface="Arial"/>
              <a:buNone/>
            </a:pPr>
            <a:r>
              <a:rPr lang="en-US" sz="4800">
                <a:latin typeface="Montserrat"/>
                <a:ea typeface="Montserrat"/>
                <a:cs typeface="Montserrat"/>
                <a:sym typeface="Montserrat"/>
              </a:rPr>
              <a:t>Results</a:t>
            </a:r>
            <a:endParaRPr sz="4800">
              <a:latin typeface="Montserrat"/>
              <a:ea typeface="Montserrat"/>
              <a:cs typeface="Montserrat"/>
              <a:sym typeface="Montserrat"/>
            </a:endParaRPr>
          </a:p>
        </p:txBody>
      </p:sp>
      <p:sp>
        <p:nvSpPr>
          <p:cNvPr id="157" name="Google Shape;157;p23"/>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pic>
        <p:nvPicPr>
          <p:cNvPr id="158" name="Google Shape;158;p23"/>
          <p:cNvPicPr preferRelativeResize="0"/>
          <p:nvPr/>
        </p:nvPicPr>
        <p:blipFill rotWithShape="1">
          <a:blip r:embed="rId3">
            <a:alphaModFix/>
          </a:blip>
          <a:srcRect b="13644" l="0" r="66721" t="0"/>
          <a:stretch/>
        </p:blipFill>
        <p:spPr>
          <a:xfrm>
            <a:off x="6292100" y="762775"/>
            <a:ext cx="4746327" cy="4384026"/>
          </a:xfrm>
          <a:prstGeom prst="rect">
            <a:avLst/>
          </a:prstGeom>
          <a:noFill/>
          <a:ln>
            <a:noFill/>
          </a:ln>
        </p:spPr>
      </p:pic>
      <p:sp>
        <p:nvSpPr>
          <p:cNvPr id="159" name="Google Shape;159;p23"/>
          <p:cNvSpPr txBox="1"/>
          <p:nvPr/>
        </p:nvSpPr>
        <p:spPr>
          <a:xfrm>
            <a:off x="2423875" y="5777775"/>
            <a:ext cx="7344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200">
                <a:solidFill>
                  <a:schemeClr val="dk1"/>
                </a:solidFill>
                <a:latin typeface="Times New Roman"/>
                <a:ea typeface="Times New Roman"/>
                <a:cs typeface="Times New Roman"/>
                <a:sym typeface="Times New Roman"/>
              </a:rPr>
              <a:t>Validation confusion matrix for VGG-16 model with Attention Layers</a:t>
            </a:r>
            <a:endParaRPr sz="1200">
              <a:latin typeface="Times New Roman"/>
              <a:ea typeface="Times New Roman"/>
              <a:cs typeface="Times New Roman"/>
              <a:sym typeface="Times New Roman"/>
            </a:endParaRPr>
          </a:p>
        </p:txBody>
      </p:sp>
      <p:pic>
        <p:nvPicPr>
          <p:cNvPr id="160" name="Google Shape;160;p23"/>
          <p:cNvPicPr preferRelativeResize="0"/>
          <p:nvPr/>
        </p:nvPicPr>
        <p:blipFill>
          <a:blip r:embed="rId4">
            <a:alphaModFix/>
          </a:blip>
          <a:stretch>
            <a:fillRect/>
          </a:stretch>
        </p:blipFill>
        <p:spPr>
          <a:xfrm>
            <a:off x="1072162" y="5516021"/>
            <a:ext cx="10047698" cy="1192179"/>
          </a:xfrm>
          <a:prstGeom prst="rect">
            <a:avLst/>
          </a:prstGeom>
          <a:noFill/>
          <a:ln cap="flat" cmpd="sng" w="9525">
            <a:solidFill>
              <a:schemeClr val="dk1"/>
            </a:solidFill>
            <a:prstDash val="solid"/>
            <a:round/>
            <a:headEnd len="sm" w="sm" type="none"/>
            <a:tailEnd len="sm" w="sm" type="none"/>
          </a:ln>
        </p:spPr>
      </p:pic>
      <p:sp>
        <p:nvSpPr>
          <p:cNvPr id="161" name="Google Shape;161;p23"/>
          <p:cNvSpPr txBox="1"/>
          <p:nvPr/>
        </p:nvSpPr>
        <p:spPr>
          <a:xfrm>
            <a:off x="909350" y="1316700"/>
            <a:ext cx="4746300" cy="3519600"/>
          </a:xfrm>
          <a:prstGeom prst="rect">
            <a:avLst/>
          </a:prstGeom>
          <a:noFill/>
          <a:ln>
            <a:noFill/>
          </a:ln>
        </p:spPr>
        <p:txBody>
          <a:bodyPr anchorCtr="0" anchor="t" bIns="91425" lIns="91425" spcFirstLastPara="1" rIns="91425" wrap="square" tIns="91425">
            <a:spAutoFit/>
          </a:bodyPr>
          <a:lstStyle/>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As shown in table below, model 1 with attention layers had the highest accuracy and gave better predictions on custom datasets</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All models exhibited very fast inference times of &lt;5ms.</a:t>
            </a:r>
            <a:endParaRPr sz="2000">
              <a:latin typeface="Montserrat"/>
              <a:ea typeface="Montserrat"/>
              <a:cs typeface="Montserrat"/>
              <a:sym typeface="Montserrat"/>
            </a:endParaRPr>
          </a:p>
          <a:p>
            <a:pPr indent="-355600" lvl="0" marL="457200" rtl="0" algn="just">
              <a:spcBef>
                <a:spcPts val="1000"/>
              </a:spcBef>
              <a:spcAft>
                <a:spcPts val="0"/>
              </a:spcAft>
              <a:buSzPts val="2000"/>
              <a:buFont typeface="Montserrat"/>
              <a:buChar char="●"/>
            </a:pPr>
            <a:r>
              <a:rPr lang="en-US" sz="2000">
                <a:latin typeface="Montserrat"/>
                <a:ea typeface="Montserrat"/>
                <a:cs typeface="Montserrat"/>
                <a:sym typeface="Montserrat"/>
              </a:rPr>
              <a:t>The model could effectively distinguish the different steps of hand washing.</a:t>
            </a:r>
            <a:endParaRPr sz="2000">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888209" y="1"/>
            <a:ext cx="8595300" cy="1316700"/>
          </a:xfrm>
          <a:prstGeom prst="rect">
            <a:avLst/>
          </a:prstGeom>
          <a:noFill/>
          <a:ln>
            <a:noFill/>
          </a:ln>
        </p:spPr>
        <p:txBody>
          <a:bodyPr anchorCtr="0" anchor="ctr" bIns="45700" lIns="0" spcFirstLastPara="1" rIns="91425" wrap="square" tIns="45700">
            <a:noAutofit/>
          </a:bodyPr>
          <a:lstStyle/>
          <a:p>
            <a:pPr indent="0" lvl="0" marL="0" rtl="0" algn="l">
              <a:lnSpc>
                <a:spcPct val="100000"/>
              </a:lnSpc>
              <a:spcBef>
                <a:spcPts val="0"/>
              </a:spcBef>
              <a:spcAft>
                <a:spcPts val="0"/>
              </a:spcAft>
              <a:buClr>
                <a:schemeClr val="accent3"/>
              </a:buClr>
              <a:buSzPts val="2600"/>
              <a:buFont typeface="Arial"/>
              <a:buNone/>
            </a:pPr>
            <a:r>
              <a:rPr lang="en-US" sz="4800">
                <a:latin typeface="Montserrat"/>
                <a:ea typeface="Montserrat"/>
                <a:cs typeface="Montserrat"/>
                <a:sym typeface="Montserrat"/>
              </a:rPr>
              <a:t>Results</a:t>
            </a:r>
            <a:endParaRPr sz="4800">
              <a:latin typeface="Montserrat"/>
              <a:ea typeface="Montserrat"/>
              <a:cs typeface="Montserrat"/>
              <a:sym typeface="Montserrat"/>
            </a:endParaRPr>
          </a:p>
        </p:txBody>
      </p:sp>
      <p:sp>
        <p:nvSpPr>
          <p:cNvPr id="167" name="Google Shape;167;p24"/>
          <p:cNvSpPr txBox="1"/>
          <p:nvPr>
            <p:ph idx="12" type="sldNum"/>
          </p:nvPr>
        </p:nvSpPr>
        <p:spPr>
          <a:xfrm>
            <a:off x="11098763" y="6556248"/>
            <a:ext cx="673500" cy="301800"/>
          </a:xfrm>
          <a:prstGeom prst="rect">
            <a:avLst/>
          </a:prstGeom>
          <a:noFill/>
          <a:ln>
            <a:noFill/>
          </a:ln>
        </p:spPr>
        <p:txBody>
          <a:bodyPr anchorCtr="0" anchor="ctr" bIns="45700" lIns="91425" spcFirstLastPara="1" rIns="0" wrap="square" tIns="45700">
            <a:noAutofit/>
          </a:bodyPr>
          <a:lstStyle/>
          <a:p>
            <a:pPr indent="0" lvl="0" marL="0" rtl="0" algn="r">
              <a:lnSpc>
                <a:spcPct val="100000"/>
              </a:lnSpc>
              <a:spcBef>
                <a:spcPts val="0"/>
              </a:spcBef>
              <a:spcAft>
                <a:spcPts val="0"/>
              </a:spcAft>
              <a:buClr>
                <a:srgbClr val="000000"/>
              </a:buClr>
              <a:buSzPts val="800"/>
              <a:buFont typeface="Arial"/>
              <a:buNone/>
            </a:pPr>
            <a:fld id="{00000000-1234-1234-1234-123412341234}" type="slidenum">
              <a:rPr lang="en-US"/>
              <a:t>‹#›</a:t>
            </a:fld>
            <a:endParaRPr/>
          </a:p>
        </p:txBody>
      </p:sp>
      <p:pic>
        <p:nvPicPr>
          <p:cNvPr id="168" name="Google Shape;168;p24"/>
          <p:cNvPicPr preferRelativeResize="0"/>
          <p:nvPr/>
        </p:nvPicPr>
        <p:blipFill>
          <a:blip r:embed="rId3">
            <a:alphaModFix/>
          </a:blip>
          <a:stretch>
            <a:fillRect/>
          </a:stretch>
        </p:blipFill>
        <p:spPr>
          <a:xfrm>
            <a:off x="2397538" y="1156225"/>
            <a:ext cx="7396925" cy="2293476"/>
          </a:xfrm>
          <a:prstGeom prst="rect">
            <a:avLst/>
          </a:prstGeom>
          <a:noFill/>
          <a:ln>
            <a:noFill/>
          </a:ln>
        </p:spPr>
      </p:pic>
      <p:pic>
        <p:nvPicPr>
          <p:cNvPr id="169" name="Google Shape;169;p24"/>
          <p:cNvPicPr preferRelativeResize="0"/>
          <p:nvPr/>
        </p:nvPicPr>
        <p:blipFill>
          <a:blip r:embed="rId4">
            <a:alphaModFix/>
          </a:blip>
          <a:stretch>
            <a:fillRect/>
          </a:stretch>
        </p:blipFill>
        <p:spPr>
          <a:xfrm>
            <a:off x="2450175" y="4039825"/>
            <a:ext cx="7344276" cy="2194675"/>
          </a:xfrm>
          <a:prstGeom prst="rect">
            <a:avLst/>
          </a:prstGeom>
          <a:noFill/>
          <a:ln>
            <a:noFill/>
          </a:ln>
        </p:spPr>
      </p:pic>
      <p:sp>
        <p:nvSpPr>
          <p:cNvPr id="170" name="Google Shape;170;p24"/>
          <p:cNvSpPr txBox="1"/>
          <p:nvPr/>
        </p:nvSpPr>
        <p:spPr>
          <a:xfrm>
            <a:off x="2450162" y="3440300"/>
            <a:ext cx="73443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US">
                <a:solidFill>
                  <a:schemeClr val="dk1"/>
                </a:solidFill>
                <a:latin typeface="Times New Roman"/>
                <a:ea typeface="Times New Roman"/>
                <a:cs typeface="Times New Roman"/>
                <a:sym typeface="Times New Roman"/>
              </a:rPr>
              <a:t>Saliency map of model with attention layers </a:t>
            </a:r>
            <a:endParaRPr>
              <a:solidFill>
                <a:schemeClr val="dk1"/>
              </a:solidFill>
              <a:latin typeface="Times New Roman"/>
              <a:ea typeface="Times New Roman"/>
              <a:cs typeface="Times New Roman"/>
              <a:sym typeface="Times New Roman"/>
            </a:endParaRPr>
          </a:p>
          <a:p>
            <a:pPr indent="0" lvl="0" marL="0" rtl="0" algn="ctr">
              <a:spcBef>
                <a:spcPts val="0"/>
              </a:spcBef>
              <a:spcAft>
                <a:spcPts val="0"/>
              </a:spcAft>
              <a:buNone/>
            </a:pPr>
            <a:r>
              <a:t/>
            </a:r>
            <a:endParaRPr>
              <a:latin typeface="Times New Roman"/>
              <a:ea typeface="Times New Roman"/>
              <a:cs typeface="Times New Roman"/>
              <a:sym typeface="Times New Roman"/>
            </a:endParaRPr>
          </a:p>
        </p:txBody>
      </p:sp>
      <p:sp>
        <p:nvSpPr>
          <p:cNvPr id="171" name="Google Shape;171;p24"/>
          <p:cNvSpPr txBox="1"/>
          <p:nvPr/>
        </p:nvSpPr>
        <p:spPr>
          <a:xfrm>
            <a:off x="2397543" y="6179500"/>
            <a:ext cx="7344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solidFill>
                  <a:schemeClr val="dk1"/>
                </a:solidFill>
                <a:latin typeface="Times New Roman"/>
                <a:ea typeface="Times New Roman"/>
                <a:cs typeface="Times New Roman"/>
                <a:sym typeface="Times New Roman"/>
              </a:rPr>
              <a:t>S</a:t>
            </a:r>
            <a:r>
              <a:rPr lang="en-US">
                <a:solidFill>
                  <a:schemeClr val="dk1"/>
                </a:solidFill>
                <a:latin typeface="Times New Roman"/>
                <a:ea typeface="Times New Roman"/>
                <a:cs typeface="Times New Roman"/>
                <a:sym typeface="Times New Roman"/>
              </a:rPr>
              <a:t>aliency map of </a:t>
            </a:r>
            <a:r>
              <a:rPr lang="en-US">
                <a:latin typeface="Times New Roman"/>
                <a:ea typeface="Times New Roman"/>
                <a:cs typeface="Times New Roman"/>
                <a:sym typeface="Times New Roman"/>
              </a:rPr>
              <a:t>model without attention layers </a:t>
            </a:r>
            <a:endParaRPr>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